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Robot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snapToObjects="1">
      <p:cViewPr varScale="1">
        <p:scale>
          <a:sx n="84" d="100"/>
          <a:sy n="84" d="100"/>
        </p:scale>
        <p:origin x="62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883683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a3af3b097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a3af3b097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8241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3fe8bb130_1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a3fe8bb130_1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Sofia</a:t>
            </a:r>
            <a:endParaRPr/>
          </a:p>
        </p:txBody>
      </p:sp>
    </p:spTree>
    <p:extLst>
      <p:ext uri="{BB962C8B-B14F-4D97-AF65-F5344CB8AC3E}">
        <p14:creationId xmlns:p14="http://schemas.microsoft.com/office/powerpoint/2010/main" val="2030836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a1776cf8e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a1776cf8e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Candace</a:t>
            </a:r>
            <a:endParaRPr/>
          </a:p>
        </p:txBody>
      </p:sp>
    </p:spTree>
    <p:extLst>
      <p:ext uri="{BB962C8B-B14F-4D97-AF65-F5344CB8AC3E}">
        <p14:creationId xmlns:p14="http://schemas.microsoft.com/office/powerpoint/2010/main" val="3605614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a0eefb8505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a0eefb8505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Sofia</a:t>
            </a:r>
            <a:endParaRPr/>
          </a:p>
        </p:txBody>
      </p:sp>
    </p:spTree>
    <p:extLst>
      <p:ext uri="{BB962C8B-B14F-4D97-AF65-F5344CB8AC3E}">
        <p14:creationId xmlns:p14="http://schemas.microsoft.com/office/powerpoint/2010/main" val="2507672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3fe8bb130_1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3fe8bb130_1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Sofia</a:t>
            </a:r>
            <a:endParaRPr/>
          </a:p>
        </p:txBody>
      </p:sp>
    </p:spTree>
    <p:extLst>
      <p:ext uri="{BB962C8B-B14F-4D97-AF65-F5344CB8AC3E}">
        <p14:creationId xmlns:p14="http://schemas.microsoft.com/office/powerpoint/2010/main" val="2873860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a0eefb850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a0eefb850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Candace</a:t>
            </a:r>
            <a:endParaRPr/>
          </a:p>
        </p:txBody>
      </p:sp>
    </p:spTree>
    <p:extLst>
      <p:ext uri="{BB962C8B-B14F-4D97-AF65-F5344CB8AC3E}">
        <p14:creationId xmlns:p14="http://schemas.microsoft.com/office/powerpoint/2010/main" val="3926010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3fe8bb130_1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a3fe8bb130_1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Candace</a:t>
            </a:r>
            <a:endParaRPr/>
          </a:p>
        </p:txBody>
      </p:sp>
    </p:spTree>
    <p:extLst>
      <p:ext uri="{BB962C8B-B14F-4D97-AF65-F5344CB8AC3E}">
        <p14:creationId xmlns:p14="http://schemas.microsoft.com/office/powerpoint/2010/main" val="3191523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cfdc4e5d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9cfdc4e5d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Sofia &amp; Candace</a:t>
            </a:r>
            <a:endParaRPr/>
          </a:p>
        </p:txBody>
      </p:sp>
    </p:spTree>
    <p:extLst>
      <p:ext uri="{BB962C8B-B14F-4D97-AF65-F5344CB8AC3E}">
        <p14:creationId xmlns:p14="http://schemas.microsoft.com/office/powerpoint/2010/main" val="3307339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0eefb850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a0eefb850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4630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a3af3b0976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a3af3b0976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320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a3af3b0976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a3af3b0976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9817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a3af3b0976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a3af3b0976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1038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Sofia &amp; Candace</a:t>
            </a:r>
            <a:endParaRPr/>
          </a:p>
        </p:txBody>
      </p:sp>
      <p:sp>
        <p:nvSpPr>
          <p:cNvPr id="73" name="Google Shape;7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523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0eefb8505_0_1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0eefb8505_0_1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Sofia</a:t>
            </a:r>
            <a:endParaRPr/>
          </a:p>
        </p:txBody>
      </p:sp>
    </p:spTree>
    <p:extLst>
      <p:ext uri="{BB962C8B-B14F-4D97-AF65-F5344CB8AC3E}">
        <p14:creationId xmlns:p14="http://schemas.microsoft.com/office/powerpoint/2010/main" val="2806239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Candace</a:t>
            </a:r>
            <a:endParaRPr/>
          </a:p>
        </p:txBody>
      </p:sp>
      <p:sp>
        <p:nvSpPr>
          <p:cNvPr id="111" name="Google Shape;11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6588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0eefb8505_0_1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a0eefb8505_0_1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Sofia</a:t>
            </a:r>
            <a:endParaRPr/>
          </a:p>
        </p:txBody>
      </p:sp>
    </p:spTree>
    <p:extLst>
      <p:ext uri="{BB962C8B-B14F-4D97-AF65-F5344CB8AC3E}">
        <p14:creationId xmlns:p14="http://schemas.microsoft.com/office/powerpoint/2010/main" val="529300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3fe8bb130_1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Sofia &amp; Candace</a:t>
            </a:r>
            <a:endParaRPr/>
          </a:p>
        </p:txBody>
      </p:sp>
      <p:sp>
        <p:nvSpPr>
          <p:cNvPr id="123" name="Google Shape;123;ga3fe8bb130_1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8007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3c994dd46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3c994dd46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Candace</a:t>
            </a:r>
            <a:endParaRPr/>
          </a:p>
        </p:txBody>
      </p:sp>
    </p:spTree>
    <p:extLst>
      <p:ext uri="{BB962C8B-B14F-4D97-AF65-F5344CB8AC3E}">
        <p14:creationId xmlns:p14="http://schemas.microsoft.com/office/powerpoint/2010/main" val="885880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CAC Title Slides"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738647"/>
            <a:ext cx="9144000" cy="177131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65428A"/>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9" name="Google Shape;49;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
        <p:cNvGrpSpPr/>
        <p:nvPr/>
      </p:nvGrpSpPr>
      <p:grpSpPr>
        <a:xfrm>
          <a:off x="0" y="0"/>
          <a:ext cx="0" cy="0"/>
          <a:chOff x="0" y="0"/>
          <a:chExt cx="0" cy="0"/>
        </a:xfrm>
      </p:grpSpPr>
      <p:sp>
        <p:nvSpPr>
          <p:cNvPr id="51" name="Google Shape;51;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3" name="Google Shape;53;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838200" y="1661375"/>
            <a:ext cx="10515600" cy="64749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5428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
          <p:cNvSpPr txBox="1">
            <a:spLocks noGrp="1"/>
          </p:cNvSpPr>
          <p:nvPr>
            <p:ph type="body" idx="1"/>
          </p:nvPr>
        </p:nvSpPr>
        <p:spPr>
          <a:xfrm>
            <a:off x="838200" y="2665927"/>
            <a:ext cx="10250510" cy="3065172"/>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5428A"/>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1661375"/>
            <a:ext cx="10515600" cy="64749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5428A"/>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3.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1661375"/>
            <a:ext cx="10515600" cy="64749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65428A"/>
              </a:buClr>
              <a:buSzPts val="4400"/>
              <a:buFont typeface="Calibri"/>
              <a:buNone/>
              <a:defRPr sz="4400" b="1" i="0" u="none" strike="noStrike" cap="none">
                <a:solidFill>
                  <a:srgbClr val="65428A"/>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2665927"/>
            <a:ext cx="10250510" cy="30651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 name="Google Shape;8;p1"/>
          <p:cNvPicPr preferRelativeResize="0"/>
          <p:nvPr/>
        </p:nvPicPr>
        <p:blipFill rotWithShape="1">
          <a:blip r:embed="rId7">
            <a:alphaModFix/>
          </a:blip>
          <a:srcRect/>
          <a:stretch/>
        </p:blipFill>
        <p:spPr>
          <a:xfrm>
            <a:off x="4376520" y="388443"/>
            <a:ext cx="3438960" cy="1094406"/>
          </a:xfrm>
          <a:prstGeom prst="rect">
            <a:avLst/>
          </a:prstGeom>
          <a:noFill/>
          <a:ln>
            <a:noFill/>
          </a:ln>
        </p:spPr>
      </p:pic>
      <p:pic>
        <p:nvPicPr>
          <p:cNvPr id="9" name="Google Shape;9;p1"/>
          <p:cNvPicPr preferRelativeResize="0"/>
          <p:nvPr/>
        </p:nvPicPr>
        <p:blipFill rotWithShape="1">
          <a:blip r:embed="rId8">
            <a:alphaModFix/>
          </a:blip>
          <a:srcRect/>
          <a:stretch/>
        </p:blipFill>
        <p:spPr>
          <a:xfrm>
            <a:off x="9789096" y="5971830"/>
            <a:ext cx="1948800" cy="562186"/>
          </a:xfrm>
          <a:prstGeom prst="rect">
            <a:avLst/>
          </a:prstGeom>
          <a:noFill/>
          <a:ln>
            <a:noFill/>
          </a:ln>
        </p:spPr>
      </p:pic>
      <p:sp>
        <p:nvSpPr>
          <p:cNvPr id="10" name="Google Shape;10;p1"/>
          <p:cNvSpPr/>
          <p:nvPr/>
        </p:nvSpPr>
        <p:spPr>
          <a:xfrm>
            <a:off x="0" y="0"/>
            <a:ext cx="12192000" cy="6858000"/>
          </a:xfrm>
          <a:prstGeom prst="rect">
            <a:avLst/>
          </a:prstGeom>
          <a:noFill/>
          <a:ln w="263525" cap="rnd" cmpd="sng">
            <a:solidFill>
              <a:srgbClr val="6542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 name="Google Shape;26;p7"/>
          <p:cNvPicPr preferRelativeResize="0"/>
          <p:nvPr/>
        </p:nvPicPr>
        <p:blipFill rotWithShape="1">
          <a:blip r:embed="rId10">
            <a:alphaModFix/>
          </a:blip>
          <a:srcRect/>
          <a:stretch/>
        </p:blipFill>
        <p:spPr>
          <a:xfrm>
            <a:off x="9872291" y="5736835"/>
            <a:ext cx="1993444" cy="57506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s://www.youtube.com/watch?v=CZt3QkRE_SA&amp;feature=youtu.b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mailto:Candace.Leake@bucknell.edu"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mailto:sfallas@sju.ed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acac.memberclicks.net/online-workshop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YvIO2GU8yTU"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youtube.com/watch?v=N-p8dOqf3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6"/>
          <p:cNvSpPr txBox="1"/>
          <p:nvPr/>
        </p:nvSpPr>
        <p:spPr>
          <a:xfrm>
            <a:off x="1718650" y="1651925"/>
            <a:ext cx="9060600" cy="48723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2200">
                <a:solidFill>
                  <a:schemeClr val="dk1"/>
                </a:solidFill>
                <a:latin typeface="Calibri"/>
                <a:ea typeface="Calibri"/>
                <a:cs typeface="Calibri"/>
                <a:sym typeface="Calibri"/>
              </a:rPr>
              <a:t>Your microphone will be muted most of the session.</a:t>
            </a:r>
            <a:endParaRPr sz="2200">
              <a:solidFill>
                <a:schemeClr val="dk1"/>
              </a:solidFill>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en-US" sz="2200">
                <a:solidFill>
                  <a:schemeClr val="dk1"/>
                </a:solidFill>
                <a:latin typeface="Calibri"/>
                <a:ea typeface="Calibri"/>
                <a:cs typeface="Calibri"/>
                <a:sym typeface="Calibri"/>
              </a:rPr>
              <a:t>You may choose to have your video on or off.</a:t>
            </a:r>
            <a:endParaRPr sz="2200">
              <a:solidFill>
                <a:schemeClr val="dk1"/>
              </a:solidFill>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en-US" sz="2200" b="1">
                <a:solidFill>
                  <a:schemeClr val="dk1"/>
                </a:solidFill>
                <a:latin typeface="Calibri"/>
                <a:ea typeface="Calibri"/>
                <a:cs typeface="Calibri"/>
                <a:sym typeface="Calibri"/>
              </a:rPr>
              <a:t>Please Rename yourself as follows: </a:t>
            </a:r>
            <a:r>
              <a:rPr lang="en-US" sz="2200">
                <a:solidFill>
                  <a:srgbClr val="7A5BB5"/>
                </a:solidFill>
                <a:latin typeface="Calibri"/>
                <a:ea typeface="Calibri"/>
                <a:cs typeface="Calibri"/>
                <a:sym typeface="Calibri"/>
              </a:rPr>
              <a:t>FirstName  LastName – Institution Name</a:t>
            </a:r>
            <a:endParaRPr sz="2200">
              <a:solidFill>
                <a:srgbClr val="7A5BB5"/>
              </a:solidFill>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en-US" sz="2200" b="1" u="sng">
                <a:solidFill>
                  <a:schemeClr val="dk1"/>
                </a:solidFill>
                <a:latin typeface="Calibri"/>
                <a:ea typeface="Calibri"/>
                <a:cs typeface="Calibri"/>
                <a:sym typeface="Calibri"/>
              </a:rPr>
              <a:t>If you have questions for the panelists</a:t>
            </a:r>
            <a:endParaRPr sz="2200" b="1" u="sng">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200">
                <a:solidFill>
                  <a:schemeClr val="dk1"/>
                </a:solidFill>
                <a:latin typeface="Calibri"/>
                <a:ea typeface="Calibri"/>
                <a:cs typeface="Calibri"/>
                <a:sym typeface="Calibri"/>
              </a:rPr>
              <a:t>Please type them in the chat area. We will do our best to address any not answered during the presentation at the end.</a:t>
            </a: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200" b="1" u="sng">
                <a:solidFill>
                  <a:schemeClr val="dk1"/>
                </a:solidFill>
                <a:latin typeface="Calibri"/>
                <a:ea typeface="Calibri"/>
                <a:cs typeface="Calibri"/>
                <a:sym typeface="Calibri"/>
              </a:rPr>
              <a:t>Evaluation &amp; PowerPoint</a:t>
            </a:r>
            <a:endParaRPr sz="2200" b="1" u="sng">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200">
                <a:solidFill>
                  <a:schemeClr val="dk1"/>
                </a:solidFill>
                <a:latin typeface="Calibri"/>
                <a:ea typeface="Calibri"/>
                <a:cs typeface="Calibri"/>
                <a:sym typeface="Calibri"/>
              </a:rPr>
              <a:t>These will be in the chat area at the </a:t>
            </a:r>
            <a:r>
              <a:rPr lang="en-US" sz="2200" b="1">
                <a:solidFill>
                  <a:schemeClr val="dk1"/>
                </a:solidFill>
                <a:latin typeface="Calibri"/>
                <a:ea typeface="Calibri"/>
                <a:cs typeface="Calibri"/>
                <a:sym typeface="Calibri"/>
              </a:rPr>
              <a:t>end</a:t>
            </a:r>
            <a:r>
              <a:rPr lang="en-US" sz="2200">
                <a:solidFill>
                  <a:schemeClr val="dk1"/>
                </a:solidFill>
                <a:latin typeface="Calibri"/>
                <a:ea typeface="Calibri"/>
                <a:cs typeface="Calibri"/>
                <a:sym typeface="Calibri"/>
              </a:rPr>
              <a:t> of the presentation.</a:t>
            </a: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200" b="1">
                <a:solidFill>
                  <a:schemeClr val="dk1"/>
                </a:solidFill>
                <a:latin typeface="Calibri"/>
                <a:ea typeface="Calibri"/>
                <a:cs typeface="Calibri"/>
                <a:sym typeface="Calibri"/>
              </a:rPr>
              <a:t>This workshop will be recorded.</a:t>
            </a:r>
            <a:endParaRPr sz="2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200">
                <a:solidFill>
                  <a:schemeClr val="dk1"/>
                </a:solidFill>
                <a:latin typeface="Calibri"/>
                <a:ea typeface="Calibri"/>
                <a:cs typeface="Calibri"/>
                <a:sym typeface="Calibri"/>
              </a:rPr>
              <a:t>(Link will be posted on the public PACAC website.)</a:t>
            </a: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700">
                <a:solidFill>
                  <a:schemeClr val="dk1"/>
                </a:solidFill>
              </a:rPr>
              <a:t>**Any attendee who completes the entire workshop today will receive a Certificate of Completion via email. </a:t>
            </a:r>
            <a:endParaRPr sz="1500">
              <a:latin typeface="Calibri"/>
              <a:ea typeface="Calibri"/>
              <a:cs typeface="Calibri"/>
              <a:sym typeface="Calibri"/>
            </a:endParaRPr>
          </a:p>
        </p:txBody>
      </p:sp>
      <p:sp>
        <p:nvSpPr>
          <p:cNvPr id="59" name="Google Shape;59;p16"/>
          <p:cNvSpPr txBox="1"/>
          <p:nvPr/>
        </p:nvSpPr>
        <p:spPr>
          <a:xfrm rot="-725926">
            <a:off x="367102" y="734197"/>
            <a:ext cx="3000037" cy="81735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350" b="1">
                <a:solidFill>
                  <a:srgbClr val="7A5BB5"/>
                </a:solidFill>
                <a:latin typeface="Calibri"/>
                <a:ea typeface="Calibri"/>
                <a:cs typeface="Calibri"/>
                <a:sym typeface="Calibri"/>
              </a:rPr>
              <a:t>Welcome!!</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p:nvPr/>
        </p:nvSpPr>
        <p:spPr>
          <a:xfrm>
            <a:off x="841800" y="2499175"/>
            <a:ext cx="10508400" cy="4004700"/>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Clr>
                <a:srgbClr val="65428A"/>
              </a:buClr>
              <a:buSzPts val="2800"/>
              <a:buChar char="-"/>
            </a:pPr>
            <a:r>
              <a:rPr lang="en-US" sz="2800">
                <a:solidFill>
                  <a:srgbClr val="65428A"/>
                </a:solidFill>
                <a:latin typeface="Calibri"/>
                <a:ea typeface="Calibri"/>
                <a:cs typeface="Calibri"/>
                <a:sym typeface="Calibri"/>
              </a:rPr>
              <a:t>What are your spheres of influence?</a:t>
            </a:r>
            <a:endParaRPr sz="2800">
              <a:solidFill>
                <a:srgbClr val="65428A"/>
              </a:solidFill>
              <a:latin typeface="Calibri"/>
              <a:ea typeface="Calibri"/>
              <a:cs typeface="Calibri"/>
              <a:sym typeface="Calibri"/>
            </a:endParaRPr>
          </a:p>
          <a:p>
            <a:pPr marL="457200" lvl="0" indent="-406400" algn="l" rtl="0">
              <a:lnSpc>
                <a:spcPct val="90000"/>
              </a:lnSpc>
              <a:spcBef>
                <a:spcPts val="0"/>
              </a:spcBef>
              <a:spcAft>
                <a:spcPts val="0"/>
              </a:spcAft>
              <a:buClr>
                <a:srgbClr val="65428A"/>
              </a:buClr>
              <a:buSzPts val="2800"/>
              <a:buChar char="-"/>
            </a:pPr>
            <a:r>
              <a:rPr lang="en-US" sz="2800">
                <a:solidFill>
                  <a:srgbClr val="65428A"/>
                </a:solidFill>
                <a:latin typeface="Calibri"/>
                <a:ea typeface="Calibri"/>
                <a:cs typeface="Calibri"/>
                <a:sym typeface="Calibri"/>
              </a:rPr>
              <a:t>Who are the people you encounter where there might be some sort of emotional investment and consistent interaction?</a:t>
            </a:r>
            <a:endParaRPr sz="2800">
              <a:solidFill>
                <a:srgbClr val="65428A"/>
              </a:solidFill>
              <a:latin typeface="Calibri"/>
              <a:ea typeface="Calibri"/>
              <a:cs typeface="Calibri"/>
              <a:sym typeface="Calibri"/>
            </a:endParaRPr>
          </a:p>
          <a:p>
            <a:pPr marL="0" lvl="0" indent="0" algn="l" rtl="0">
              <a:lnSpc>
                <a:spcPct val="90000"/>
              </a:lnSpc>
              <a:spcBef>
                <a:spcPts val="1000"/>
              </a:spcBef>
              <a:spcAft>
                <a:spcPts val="0"/>
              </a:spcAft>
              <a:buNone/>
            </a:pPr>
            <a:r>
              <a:rPr lang="en-US" sz="2800" b="1">
                <a:solidFill>
                  <a:srgbClr val="F5B800"/>
                </a:solidFill>
                <a:latin typeface="Calibri"/>
                <a:ea typeface="Calibri"/>
                <a:cs typeface="Calibri"/>
                <a:sym typeface="Calibri"/>
              </a:rPr>
              <a:t>Breakout room</a:t>
            </a:r>
            <a:endParaRPr sz="2800" b="1">
              <a:solidFill>
                <a:srgbClr val="F5B800"/>
              </a:solidFill>
              <a:latin typeface="Calibri"/>
              <a:ea typeface="Calibri"/>
              <a:cs typeface="Calibri"/>
              <a:sym typeface="Calibri"/>
            </a:endParaRPr>
          </a:p>
          <a:p>
            <a:pPr marL="457200" lvl="0" indent="-406400" algn="l" rtl="0">
              <a:lnSpc>
                <a:spcPct val="90000"/>
              </a:lnSpc>
              <a:spcBef>
                <a:spcPts val="1000"/>
              </a:spcBef>
              <a:spcAft>
                <a:spcPts val="0"/>
              </a:spcAft>
              <a:buClr>
                <a:srgbClr val="65428A"/>
              </a:buClr>
              <a:buSzPts val="2800"/>
              <a:buChar char="-"/>
            </a:pPr>
            <a:r>
              <a:rPr lang="en-US" sz="2800">
                <a:solidFill>
                  <a:srgbClr val="65428A"/>
                </a:solidFill>
                <a:latin typeface="Calibri"/>
                <a:ea typeface="Calibri"/>
                <a:cs typeface="Calibri"/>
                <a:sym typeface="Calibri"/>
              </a:rPr>
              <a:t>5 minutes</a:t>
            </a:r>
            <a:endParaRPr sz="2800">
              <a:solidFill>
                <a:srgbClr val="65428A"/>
              </a:solidFill>
              <a:latin typeface="Calibri"/>
              <a:ea typeface="Calibri"/>
              <a:cs typeface="Calibri"/>
              <a:sym typeface="Calibri"/>
            </a:endParaRPr>
          </a:p>
          <a:p>
            <a:pPr marL="457200" lvl="0" indent="-406400" algn="l" rtl="0">
              <a:lnSpc>
                <a:spcPct val="90000"/>
              </a:lnSpc>
              <a:spcBef>
                <a:spcPts val="0"/>
              </a:spcBef>
              <a:spcAft>
                <a:spcPts val="0"/>
              </a:spcAft>
              <a:buClr>
                <a:srgbClr val="65428A"/>
              </a:buClr>
              <a:buSzPts val="2800"/>
              <a:buChar char="-"/>
            </a:pPr>
            <a:r>
              <a:rPr lang="en-US" sz="2800">
                <a:solidFill>
                  <a:srgbClr val="65428A"/>
                </a:solidFill>
                <a:latin typeface="Calibri"/>
                <a:ea typeface="Calibri"/>
                <a:cs typeface="Calibri"/>
                <a:sym typeface="Calibri"/>
              </a:rPr>
              <a:t>About 7 people/room</a:t>
            </a:r>
            <a:endParaRPr sz="2800">
              <a:solidFill>
                <a:srgbClr val="65428A"/>
              </a:solidFill>
              <a:latin typeface="Calibri"/>
              <a:ea typeface="Calibri"/>
              <a:cs typeface="Calibri"/>
              <a:sym typeface="Calibri"/>
            </a:endParaRPr>
          </a:p>
          <a:p>
            <a:pPr marL="457200" lvl="0" indent="-406400" algn="l" rtl="0">
              <a:lnSpc>
                <a:spcPct val="90000"/>
              </a:lnSpc>
              <a:spcBef>
                <a:spcPts val="0"/>
              </a:spcBef>
              <a:spcAft>
                <a:spcPts val="0"/>
              </a:spcAft>
              <a:buClr>
                <a:srgbClr val="65428A"/>
              </a:buClr>
              <a:buSzPts val="2800"/>
              <a:buChar char="-"/>
            </a:pPr>
            <a:r>
              <a:rPr lang="en-US" sz="2800">
                <a:solidFill>
                  <a:srgbClr val="65428A"/>
                </a:solidFill>
                <a:latin typeface="Calibri"/>
                <a:ea typeface="Calibri"/>
                <a:cs typeface="Calibri"/>
                <a:sym typeface="Calibri"/>
              </a:rPr>
              <a:t>Nominate a spokesperson for your group!</a:t>
            </a:r>
            <a:endParaRPr sz="2800">
              <a:solidFill>
                <a:srgbClr val="65428A"/>
              </a:solidFill>
              <a:latin typeface="Calibri"/>
              <a:ea typeface="Calibri"/>
              <a:cs typeface="Calibri"/>
              <a:sym typeface="Calibri"/>
            </a:endParaRPr>
          </a:p>
          <a:p>
            <a:pPr marL="457200" lvl="0" indent="-406400" algn="l" rtl="0">
              <a:lnSpc>
                <a:spcPct val="90000"/>
              </a:lnSpc>
              <a:spcBef>
                <a:spcPts val="0"/>
              </a:spcBef>
              <a:spcAft>
                <a:spcPts val="0"/>
              </a:spcAft>
              <a:buClr>
                <a:srgbClr val="65428A"/>
              </a:buClr>
              <a:buSzPts val="2800"/>
              <a:buChar char="-"/>
            </a:pPr>
            <a:r>
              <a:rPr lang="en-US" sz="2800">
                <a:solidFill>
                  <a:srgbClr val="65428A"/>
                </a:solidFill>
                <a:latin typeface="Calibri"/>
                <a:ea typeface="Calibri"/>
                <a:cs typeface="Calibri"/>
                <a:sym typeface="Calibri"/>
              </a:rPr>
              <a:t>2-3 groups share what they discussed</a:t>
            </a:r>
            <a:endParaRPr sz="2800">
              <a:solidFill>
                <a:srgbClr val="65428A"/>
              </a:solidFill>
              <a:latin typeface="Calibri"/>
              <a:ea typeface="Calibri"/>
              <a:cs typeface="Calibri"/>
              <a:sym typeface="Calibri"/>
            </a:endParaRPr>
          </a:p>
          <a:p>
            <a:pPr marL="0" lvl="0" indent="0" algn="l" rtl="0">
              <a:lnSpc>
                <a:spcPct val="90000"/>
              </a:lnSpc>
              <a:spcBef>
                <a:spcPts val="1000"/>
              </a:spcBef>
              <a:spcAft>
                <a:spcPts val="0"/>
              </a:spcAft>
              <a:buNone/>
            </a:pPr>
            <a:endParaRPr sz="2800">
              <a:solidFill>
                <a:srgbClr val="65428A"/>
              </a:solidFill>
              <a:latin typeface="Calibri"/>
              <a:ea typeface="Calibri"/>
              <a:cs typeface="Calibri"/>
              <a:sym typeface="Calibri"/>
            </a:endParaRPr>
          </a:p>
          <a:p>
            <a:pPr marL="0" lvl="0" indent="0" algn="l" rtl="0">
              <a:lnSpc>
                <a:spcPct val="115000"/>
              </a:lnSpc>
              <a:spcBef>
                <a:spcPts val="1000"/>
              </a:spcBef>
              <a:spcAft>
                <a:spcPts val="0"/>
              </a:spcAft>
              <a:buNone/>
            </a:pPr>
            <a:endParaRPr sz="2200">
              <a:solidFill>
                <a:srgbClr val="65428A"/>
              </a:solidFill>
              <a:latin typeface="Calibri"/>
              <a:ea typeface="Calibri"/>
              <a:cs typeface="Calibri"/>
              <a:sym typeface="Calibri"/>
            </a:endParaRPr>
          </a:p>
        </p:txBody>
      </p:sp>
      <p:sp>
        <p:nvSpPr>
          <p:cNvPr id="137" name="Google Shape;137;p25"/>
          <p:cNvSpPr txBox="1">
            <a:spLocks noGrp="1"/>
          </p:cNvSpPr>
          <p:nvPr>
            <p:ph type="title" idx="4294967295"/>
          </p:nvPr>
        </p:nvSpPr>
        <p:spPr>
          <a:xfrm>
            <a:off x="838200" y="13884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b="1">
                <a:solidFill>
                  <a:srgbClr val="F5B800"/>
                </a:solidFill>
              </a:rPr>
              <a:t>Small Group Discussion </a:t>
            </a:r>
            <a:r>
              <a:rPr lang="en-US" sz="3900">
                <a:solidFill>
                  <a:srgbClr val="F5B800"/>
                </a:solidFill>
              </a:rPr>
              <a:t>Q</a:t>
            </a:r>
            <a:r>
              <a:rPr lang="en-US" sz="3900" b="1">
                <a:solidFill>
                  <a:srgbClr val="F5B800"/>
                </a:solidFill>
              </a:rPr>
              <a:t>uestions </a:t>
            </a:r>
            <a:endParaRPr sz="3900" b="1">
              <a:solidFill>
                <a:srgbClr val="F5B8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838200" y="365125"/>
            <a:ext cx="10356900" cy="839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800" b="1">
                <a:solidFill>
                  <a:srgbClr val="65428A"/>
                </a:solidFill>
              </a:rPr>
              <a:t>Interacting with Spheres of Influence</a:t>
            </a:r>
            <a:endParaRPr sz="3800" b="1">
              <a:solidFill>
                <a:srgbClr val="65428A"/>
              </a:solidFill>
            </a:endParaRPr>
          </a:p>
        </p:txBody>
      </p:sp>
      <p:pic>
        <p:nvPicPr>
          <p:cNvPr id="143" name="Google Shape;143;p26"/>
          <p:cNvPicPr preferRelativeResize="0"/>
          <p:nvPr/>
        </p:nvPicPr>
        <p:blipFill>
          <a:blip r:embed="rId3">
            <a:alphaModFix/>
          </a:blip>
          <a:stretch>
            <a:fillRect/>
          </a:stretch>
        </p:blipFill>
        <p:spPr>
          <a:xfrm>
            <a:off x="2246875" y="1019425"/>
            <a:ext cx="7136724" cy="5352550"/>
          </a:xfrm>
          <a:prstGeom prst="rect">
            <a:avLst/>
          </a:prstGeom>
          <a:noFill/>
          <a:ln>
            <a:noFill/>
          </a:ln>
        </p:spPr>
      </p:pic>
      <p:sp>
        <p:nvSpPr>
          <p:cNvPr id="144" name="Google Shape;144;p26"/>
          <p:cNvSpPr txBox="1"/>
          <p:nvPr/>
        </p:nvSpPr>
        <p:spPr>
          <a:xfrm>
            <a:off x="650400" y="6325550"/>
            <a:ext cx="6593400" cy="3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Inspired by: </a:t>
            </a:r>
            <a:r>
              <a:rPr lang="en-US" u="sng">
                <a:solidFill>
                  <a:schemeClr val="hlink"/>
                </a:solidFill>
                <a:latin typeface="Calibri"/>
                <a:ea typeface="Calibri"/>
                <a:cs typeface="Calibri"/>
                <a:sym typeface="Calibri"/>
                <a:hlinkClick r:id="rId4"/>
              </a:rPr>
              <a:t>https://www.youtube.com/watch?v=CZt3QkRE_SA&amp;feature=youtu.be</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solidFill>
                  <a:srgbClr val="F5B800"/>
                </a:solidFill>
              </a:rPr>
              <a:t>Personal Sphere</a:t>
            </a:r>
            <a:endParaRPr b="1">
              <a:solidFill>
                <a:srgbClr val="F5B800"/>
              </a:solidFill>
            </a:endParaRPr>
          </a:p>
        </p:txBody>
      </p:sp>
      <p:sp>
        <p:nvSpPr>
          <p:cNvPr id="150" name="Google Shape;150;p27"/>
          <p:cNvSpPr txBox="1">
            <a:spLocks noGrp="1"/>
          </p:cNvSpPr>
          <p:nvPr>
            <p:ph type="body" idx="1"/>
          </p:nvPr>
        </p:nvSpPr>
        <p:spPr>
          <a:xfrm>
            <a:off x="976475" y="1845350"/>
            <a:ext cx="4332300" cy="43512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solidFill>
                  <a:srgbClr val="65428A"/>
                </a:solidFill>
              </a:rPr>
              <a:t>Active Listening</a:t>
            </a:r>
            <a:endParaRPr>
              <a:solidFill>
                <a:srgbClr val="65428A"/>
              </a:solidFill>
            </a:endParaRPr>
          </a:p>
          <a:p>
            <a:pPr marL="0" lvl="0" indent="0" algn="ctr" rtl="0">
              <a:spcBef>
                <a:spcPts val="1000"/>
              </a:spcBef>
              <a:spcAft>
                <a:spcPts val="0"/>
              </a:spcAft>
              <a:buNone/>
            </a:pPr>
            <a:endParaRPr>
              <a:solidFill>
                <a:srgbClr val="65428A"/>
              </a:solidFill>
            </a:endParaRPr>
          </a:p>
          <a:p>
            <a:pPr marL="0" lvl="0" indent="0" algn="ctr" rtl="0">
              <a:spcBef>
                <a:spcPts val="1000"/>
              </a:spcBef>
              <a:spcAft>
                <a:spcPts val="0"/>
              </a:spcAft>
              <a:buNone/>
            </a:pPr>
            <a:r>
              <a:rPr lang="en-US">
                <a:solidFill>
                  <a:srgbClr val="65428A"/>
                </a:solidFill>
              </a:rPr>
              <a:t>Ask Questions</a:t>
            </a:r>
            <a:endParaRPr>
              <a:solidFill>
                <a:srgbClr val="65428A"/>
              </a:solidFill>
            </a:endParaRPr>
          </a:p>
          <a:p>
            <a:pPr marL="0" lvl="0" indent="0" algn="ctr" rtl="0">
              <a:spcBef>
                <a:spcPts val="1000"/>
              </a:spcBef>
              <a:spcAft>
                <a:spcPts val="0"/>
              </a:spcAft>
              <a:buNone/>
            </a:pPr>
            <a:endParaRPr>
              <a:solidFill>
                <a:srgbClr val="65428A"/>
              </a:solidFill>
            </a:endParaRPr>
          </a:p>
          <a:p>
            <a:pPr marL="0" lvl="0" indent="0" algn="ctr" rtl="0">
              <a:spcBef>
                <a:spcPts val="1000"/>
              </a:spcBef>
              <a:spcAft>
                <a:spcPts val="0"/>
              </a:spcAft>
              <a:buNone/>
            </a:pPr>
            <a:r>
              <a:rPr lang="en-US">
                <a:solidFill>
                  <a:srgbClr val="65428A"/>
                </a:solidFill>
              </a:rPr>
              <a:t>Adapt - Unlearn &amp; Relearn </a:t>
            </a:r>
            <a:endParaRPr sz="2400">
              <a:solidFill>
                <a:srgbClr val="65428A"/>
              </a:solidFill>
            </a:endParaRPr>
          </a:p>
          <a:p>
            <a:pPr marL="0" lvl="0" indent="0" algn="l" rtl="0">
              <a:spcBef>
                <a:spcPts val="1000"/>
              </a:spcBef>
              <a:spcAft>
                <a:spcPts val="0"/>
              </a:spcAft>
              <a:buNone/>
            </a:pPr>
            <a:endParaRPr>
              <a:solidFill>
                <a:srgbClr val="65428A"/>
              </a:solidFill>
            </a:endParaRPr>
          </a:p>
          <a:p>
            <a:pPr marL="0" lvl="0" indent="0" algn="l" rtl="0">
              <a:spcBef>
                <a:spcPts val="1000"/>
              </a:spcBef>
              <a:spcAft>
                <a:spcPts val="0"/>
              </a:spcAft>
              <a:buNone/>
            </a:pPr>
            <a:endParaRPr sz="2200">
              <a:solidFill>
                <a:srgbClr val="65428A"/>
              </a:solidFill>
            </a:endParaRPr>
          </a:p>
          <a:p>
            <a:pPr marL="0" lvl="0" indent="0" algn="ctr" rtl="0">
              <a:spcBef>
                <a:spcPts val="1000"/>
              </a:spcBef>
              <a:spcAft>
                <a:spcPts val="0"/>
              </a:spcAft>
              <a:buNone/>
            </a:pPr>
            <a:endParaRPr>
              <a:solidFill>
                <a:srgbClr val="65428A"/>
              </a:solidFill>
            </a:endParaRPr>
          </a:p>
        </p:txBody>
      </p:sp>
      <p:pic>
        <p:nvPicPr>
          <p:cNvPr id="151" name="Google Shape;151;p27"/>
          <p:cNvPicPr preferRelativeResize="0"/>
          <p:nvPr/>
        </p:nvPicPr>
        <p:blipFill>
          <a:blip r:embed="rId3">
            <a:alphaModFix/>
          </a:blip>
          <a:stretch>
            <a:fillRect/>
          </a:stretch>
        </p:blipFill>
        <p:spPr>
          <a:xfrm>
            <a:off x="5308775" y="1253400"/>
            <a:ext cx="5801592" cy="43511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idx="4294967295"/>
          </p:nvPr>
        </p:nvSpPr>
        <p:spPr>
          <a:xfrm>
            <a:off x="838200" y="1270350"/>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a:solidFill>
                  <a:srgbClr val="F5B800"/>
                </a:solidFill>
              </a:rPr>
              <a:t>Personal Sphere Small Group Scenarios</a:t>
            </a:r>
            <a:endParaRPr sz="3900" b="1">
              <a:solidFill>
                <a:srgbClr val="F5B800"/>
              </a:solidFill>
            </a:endParaRPr>
          </a:p>
        </p:txBody>
      </p:sp>
      <p:sp>
        <p:nvSpPr>
          <p:cNvPr id="157" name="Google Shape;157;p28"/>
          <p:cNvSpPr txBox="1">
            <a:spLocks noGrp="1"/>
          </p:cNvSpPr>
          <p:nvPr>
            <p:ph type="body" idx="4294967295"/>
          </p:nvPr>
        </p:nvSpPr>
        <p:spPr>
          <a:xfrm>
            <a:off x="838200" y="2189700"/>
            <a:ext cx="10515600" cy="43512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b="1" u="sng">
                <a:solidFill>
                  <a:srgbClr val="65428A"/>
                </a:solidFill>
              </a:rPr>
              <a:t>Situation 1</a:t>
            </a:r>
            <a:r>
              <a:rPr lang="en-US">
                <a:solidFill>
                  <a:srgbClr val="65428A"/>
                </a:solidFill>
              </a:rPr>
              <a:t>: </a:t>
            </a:r>
            <a:r>
              <a:rPr lang="en-US" sz="2600">
                <a:solidFill>
                  <a:srgbClr val="65428A"/>
                </a:solidFill>
              </a:rPr>
              <a:t>You bring a friend home that had on a wristband that says “Black Lives Matter”, and your mom notices. After your friend leaves, your mom confronts you and says “I noticed your friend’s BLM wristband. I don’t know how I feel about that. Isn’t that racist? Don’t all lives matter?” </a:t>
            </a:r>
            <a:endParaRPr sz="2600">
              <a:solidFill>
                <a:srgbClr val="65428A"/>
              </a:solidFill>
            </a:endParaRPr>
          </a:p>
          <a:p>
            <a:pPr marL="0" lvl="0" indent="0" algn="l" rtl="0">
              <a:lnSpc>
                <a:spcPct val="115000"/>
              </a:lnSpc>
              <a:spcBef>
                <a:spcPts val="1000"/>
              </a:spcBef>
              <a:spcAft>
                <a:spcPts val="0"/>
              </a:spcAft>
              <a:buNone/>
            </a:pPr>
            <a:r>
              <a:rPr lang="en-US" b="1" u="sng">
                <a:solidFill>
                  <a:srgbClr val="65428A"/>
                </a:solidFill>
              </a:rPr>
              <a:t>Situation 2</a:t>
            </a:r>
            <a:r>
              <a:rPr lang="en-US">
                <a:solidFill>
                  <a:srgbClr val="65428A"/>
                </a:solidFill>
              </a:rPr>
              <a:t>:</a:t>
            </a:r>
            <a:r>
              <a:rPr lang="en-US" sz="2600">
                <a:solidFill>
                  <a:srgbClr val="65428A"/>
                </a:solidFill>
              </a:rPr>
              <a:t> You’re out with your significant other’s family exploring the city, and you notice that there is a large parade going on. You ask if they know what it is for, and the dad replies “Oh, it’s the Puerto Rican Parade. Can’t you tell? They’re all dark.” </a:t>
            </a:r>
            <a:endParaRPr sz="3200">
              <a:solidFill>
                <a:srgbClr val="65428A"/>
              </a:solidFill>
            </a:endParaRPr>
          </a:p>
          <a:p>
            <a:pPr marL="0" lvl="0" indent="0" algn="l" rtl="0">
              <a:spcBef>
                <a:spcPts val="1000"/>
              </a:spcBef>
              <a:spcAft>
                <a:spcPts val="0"/>
              </a:spcAft>
              <a:buNone/>
            </a:pPr>
            <a:endParaRPr>
              <a:solidFill>
                <a:srgbClr val="65428A"/>
              </a:solidFill>
            </a:endParaRPr>
          </a:p>
          <a:p>
            <a:pPr marL="0" lvl="0" indent="0" algn="l" rtl="0">
              <a:spcBef>
                <a:spcPts val="1000"/>
              </a:spcBef>
              <a:spcAft>
                <a:spcPts val="0"/>
              </a:spcAft>
              <a:buNone/>
            </a:pPr>
            <a:endParaRPr>
              <a:solidFill>
                <a:srgbClr val="65428A"/>
              </a:solidFill>
            </a:endParaRPr>
          </a:p>
        </p:txBody>
      </p:sp>
      <p:sp>
        <p:nvSpPr>
          <p:cNvPr id="158" name="Google Shape;158;p28"/>
          <p:cNvSpPr txBox="1"/>
          <p:nvPr/>
        </p:nvSpPr>
        <p:spPr>
          <a:xfrm>
            <a:off x="127925" y="137750"/>
            <a:ext cx="3119100" cy="1132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800" b="1">
                <a:solidFill>
                  <a:srgbClr val="F5B800"/>
                </a:solidFill>
                <a:latin typeface="Calibri"/>
                <a:ea typeface="Calibri"/>
                <a:cs typeface="Calibri"/>
                <a:sym typeface="Calibri"/>
              </a:rPr>
              <a:t>Breakout rooms</a:t>
            </a:r>
            <a:endParaRPr sz="1800" b="1">
              <a:solidFill>
                <a:srgbClr val="F5B800"/>
              </a:solidFill>
              <a:latin typeface="Calibri"/>
              <a:ea typeface="Calibri"/>
              <a:cs typeface="Calibri"/>
              <a:sym typeface="Calibri"/>
            </a:endParaRPr>
          </a:p>
          <a:p>
            <a:pPr marL="457200" lvl="0" indent="-342900" algn="l" rtl="0">
              <a:lnSpc>
                <a:spcPct val="90000"/>
              </a:lnSpc>
              <a:spcBef>
                <a:spcPts val="1000"/>
              </a:spcBef>
              <a:spcAft>
                <a:spcPts val="0"/>
              </a:spcAft>
              <a:buClr>
                <a:srgbClr val="65428A"/>
              </a:buClr>
              <a:buSzPts val="1800"/>
              <a:buChar char="-"/>
            </a:pPr>
            <a:r>
              <a:rPr lang="en-US" sz="1800">
                <a:solidFill>
                  <a:srgbClr val="65428A"/>
                </a:solidFill>
                <a:latin typeface="Calibri"/>
                <a:ea typeface="Calibri"/>
                <a:cs typeface="Calibri"/>
                <a:sym typeface="Calibri"/>
              </a:rPr>
              <a:t>10 minutes</a:t>
            </a:r>
            <a:endParaRPr sz="1800">
              <a:solidFill>
                <a:srgbClr val="65428A"/>
              </a:solidFill>
              <a:latin typeface="Calibri"/>
              <a:ea typeface="Calibri"/>
              <a:cs typeface="Calibri"/>
              <a:sym typeface="Calibri"/>
            </a:endParaRPr>
          </a:p>
          <a:p>
            <a:pPr marL="457200" lvl="0" indent="-342900" algn="l" rtl="0">
              <a:lnSpc>
                <a:spcPct val="90000"/>
              </a:lnSpc>
              <a:spcBef>
                <a:spcPts val="0"/>
              </a:spcBef>
              <a:spcAft>
                <a:spcPts val="0"/>
              </a:spcAft>
              <a:buClr>
                <a:srgbClr val="65428A"/>
              </a:buClr>
              <a:buSzPts val="1800"/>
              <a:buChar char="-"/>
            </a:pPr>
            <a:r>
              <a:rPr lang="en-US" sz="1800">
                <a:solidFill>
                  <a:srgbClr val="65428A"/>
                </a:solidFill>
                <a:latin typeface="Calibri"/>
                <a:ea typeface="Calibri"/>
                <a:cs typeface="Calibri"/>
                <a:sym typeface="Calibri"/>
              </a:rPr>
              <a:t>About 7 people/room</a:t>
            </a:r>
            <a:endParaRPr sz="8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solidFill>
                  <a:srgbClr val="F5B800"/>
                </a:solidFill>
              </a:rPr>
              <a:t>Professional Sphere</a:t>
            </a:r>
            <a:endParaRPr b="1">
              <a:solidFill>
                <a:srgbClr val="F5B800"/>
              </a:solidFill>
            </a:endParaRPr>
          </a:p>
        </p:txBody>
      </p:sp>
      <p:sp>
        <p:nvSpPr>
          <p:cNvPr id="164" name="Google Shape;164;p29"/>
          <p:cNvSpPr txBox="1">
            <a:spLocks noGrp="1"/>
          </p:cNvSpPr>
          <p:nvPr>
            <p:ph type="body" idx="1"/>
          </p:nvPr>
        </p:nvSpPr>
        <p:spPr>
          <a:xfrm>
            <a:off x="838200" y="1690825"/>
            <a:ext cx="4944300" cy="43512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solidFill>
                  <a:srgbClr val="65428A"/>
                </a:solidFill>
              </a:rPr>
              <a:t>Clarify</a:t>
            </a:r>
            <a:endParaRPr>
              <a:solidFill>
                <a:srgbClr val="65428A"/>
              </a:solidFill>
            </a:endParaRPr>
          </a:p>
          <a:p>
            <a:pPr marL="0" lvl="0" indent="0" algn="ctr" rtl="0">
              <a:spcBef>
                <a:spcPts val="1000"/>
              </a:spcBef>
              <a:spcAft>
                <a:spcPts val="0"/>
              </a:spcAft>
              <a:buNone/>
            </a:pPr>
            <a:endParaRPr>
              <a:solidFill>
                <a:srgbClr val="65428A"/>
              </a:solidFill>
            </a:endParaRPr>
          </a:p>
          <a:p>
            <a:pPr marL="0" lvl="0" indent="0" algn="ctr" rtl="0">
              <a:spcBef>
                <a:spcPts val="1000"/>
              </a:spcBef>
              <a:spcAft>
                <a:spcPts val="0"/>
              </a:spcAft>
              <a:buNone/>
            </a:pPr>
            <a:r>
              <a:rPr lang="en-US">
                <a:solidFill>
                  <a:srgbClr val="65428A"/>
                </a:solidFill>
              </a:rPr>
              <a:t>Oppose</a:t>
            </a:r>
            <a:endParaRPr>
              <a:solidFill>
                <a:srgbClr val="65428A"/>
              </a:solidFill>
            </a:endParaRPr>
          </a:p>
          <a:p>
            <a:pPr marL="0" lvl="0" indent="0" algn="ctr" rtl="0">
              <a:spcBef>
                <a:spcPts val="1000"/>
              </a:spcBef>
              <a:spcAft>
                <a:spcPts val="0"/>
              </a:spcAft>
              <a:buNone/>
            </a:pPr>
            <a:endParaRPr>
              <a:solidFill>
                <a:srgbClr val="65428A"/>
              </a:solidFill>
            </a:endParaRPr>
          </a:p>
          <a:p>
            <a:pPr marL="0" lvl="0" indent="0" algn="ctr" rtl="0">
              <a:spcBef>
                <a:spcPts val="1000"/>
              </a:spcBef>
              <a:spcAft>
                <a:spcPts val="0"/>
              </a:spcAft>
              <a:buNone/>
            </a:pPr>
            <a:r>
              <a:rPr lang="en-US">
                <a:solidFill>
                  <a:srgbClr val="65428A"/>
                </a:solidFill>
              </a:rPr>
              <a:t>Follow Up</a:t>
            </a:r>
            <a:endParaRPr>
              <a:solidFill>
                <a:srgbClr val="65428A"/>
              </a:solidFill>
            </a:endParaRPr>
          </a:p>
        </p:txBody>
      </p:sp>
      <p:pic>
        <p:nvPicPr>
          <p:cNvPr id="165" name="Google Shape;165;p29"/>
          <p:cNvPicPr preferRelativeResize="0"/>
          <p:nvPr/>
        </p:nvPicPr>
        <p:blipFill>
          <a:blip r:embed="rId3">
            <a:alphaModFix/>
          </a:blip>
          <a:stretch>
            <a:fillRect/>
          </a:stretch>
        </p:blipFill>
        <p:spPr>
          <a:xfrm>
            <a:off x="5910700" y="1322475"/>
            <a:ext cx="5801592" cy="43511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idx="4294967295"/>
          </p:nvPr>
        </p:nvSpPr>
        <p:spPr>
          <a:xfrm>
            <a:off x="838200" y="1270350"/>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a:solidFill>
                  <a:srgbClr val="F5B800"/>
                </a:solidFill>
              </a:rPr>
              <a:t>Professional Sphere Small Group Scenarios</a:t>
            </a:r>
            <a:endParaRPr sz="3900" b="1">
              <a:solidFill>
                <a:srgbClr val="F5B800"/>
              </a:solidFill>
            </a:endParaRPr>
          </a:p>
        </p:txBody>
      </p:sp>
      <p:sp>
        <p:nvSpPr>
          <p:cNvPr id="171" name="Google Shape;171;p30"/>
          <p:cNvSpPr txBox="1">
            <a:spLocks noGrp="1"/>
          </p:cNvSpPr>
          <p:nvPr>
            <p:ph type="body" idx="4294967295"/>
          </p:nvPr>
        </p:nvSpPr>
        <p:spPr>
          <a:xfrm>
            <a:off x="1063950" y="2094225"/>
            <a:ext cx="10064100" cy="43209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100" b="1" u="sng">
                <a:solidFill>
                  <a:srgbClr val="65428A"/>
                </a:solidFill>
              </a:rPr>
              <a:t>Situation 1</a:t>
            </a:r>
            <a:r>
              <a:rPr lang="en-US" sz="2100" b="1">
                <a:solidFill>
                  <a:srgbClr val="65428A"/>
                </a:solidFill>
              </a:rPr>
              <a:t>: </a:t>
            </a:r>
            <a:r>
              <a:rPr lang="en-US" sz="2100">
                <a:solidFill>
                  <a:srgbClr val="65428A"/>
                </a:solidFill>
              </a:rPr>
              <a:t>There are two groups visiting campus: one from your Asian-American colleague’s alma mater, and the other from a CBO. The visit coordinator assigns the CBO to your Asian-American colleague. As your colleague comes down to speak with the CBO group, he notices his old counselor from his alma mater walk in with their group of students. He approaches the visit coordinator afterwards and asks why he was not assigned to his alma mater. The visit coordinator responds with “Oh, well I thought you would relate to this group more.” </a:t>
            </a:r>
            <a:endParaRPr sz="2100">
              <a:solidFill>
                <a:srgbClr val="65428A"/>
              </a:solidFill>
            </a:endParaRPr>
          </a:p>
          <a:p>
            <a:pPr marL="0" lvl="0" indent="0" algn="l" rtl="0">
              <a:lnSpc>
                <a:spcPct val="115000"/>
              </a:lnSpc>
              <a:spcBef>
                <a:spcPts val="1000"/>
              </a:spcBef>
              <a:spcAft>
                <a:spcPts val="0"/>
              </a:spcAft>
              <a:buNone/>
            </a:pPr>
            <a:r>
              <a:rPr lang="en-US" sz="2100" b="1" u="sng">
                <a:solidFill>
                  <a:srgbClr val="65428A"/>
                </a:solidFill>
              </a:rPr>
              <a:t>Situation 2</a:t>
            </a:r>
            <a:r>
              <a:rPr lang="en-US" sz="2100" b="1">
                <a:solidFill>
                  <a:srgbClr val="65428A"/>
                </a:solidFill>
              </a:rPr>
              <a:t>: </a:t>
            </a:r>
            <a:r>
              <a:rPr lang="en-US" sz="2100">
                <a:solidFill>
                  <a:srgbClr val="65428A"/>
                </a:solidFill>
              </a:rPr>
              <a:t>You overhear a conversation between your colleague and a parent. The parent is requesting that the counselor uses her transgender daughter’s preferred name “Jenny”, as opposed to their dead name “Jonathan”. You hear the counselor say, “are you sure? It may be safest to stick with his real name.” </a:t>
            </a:r>
            <a:endParaRPr sz="2100">
              <a:solidFill>
                <a:srgbClr val="65428A"/>
              </a:solidFill>
            </a:endParaRPr>
          </a:p>
          <a:p>
            <a:pPr marL="457200" lvl="0" indent="0" algn="l" rtl="0">
              <a:lnSpc>
                <a:spcPct val="115000"/>
              </a:lnSpc>
              <a:spcBef>
                <a:spcPts val="1000"/>
              </a:spcBef>
              <a:spcAft>
                <a:spcPts val="0"/>
              </a:spcAft>
              <a:buNone/>
            </a:pPr>
            <a:endParaRPr sz="2100">
              <a:solidFill>
                <a:srgbClr val="65428A"/>
              </a:solidFill>
            </a:endParaRPr>
          </a:p>
        </p:txBody>
      </p:sp>
      <p:sp>
        <p:nvSpPr>
          <p:cNvPr id="172" name="Google Shape;172;p30"/>
          <p:cNvSpPr txBox="1"/>
          <p:nvPr/>
        </p:nvSpPr>
        <p:spPr>
          <a:xfrm>
            <a:off x="127925" y="137750"/>
            <a:ext cx="2853300" cy="1220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800" b="1">
                <a:solidFill>
                  <a:srgbClr val="F5B800"/>
                </a:solidFill>
                <a:latin typeface="Calibri"/>
                <a:ea typeface="Calibri"/>
                <a:cs typeface="Calibri"/>
                <a:sym typeface="Calibri"/>
              </a:rPr>
              <a:t>Breakout rooms</a:t>
            </a:r>
            <a:endParaRPr sz="1800" b="1">
              <a:solidFill>
                <a:srgbClr val="F5B800"/>
              </a:solidFill>
              <a:latin typeface="Calibri"/>
              <a:ea typeface="Calibri"/>
              <a:cs typeface="Calibri"/>
              <a:sym typeface="Calibri"/>
            </a:endParaRPr>
          </a:p>
          <a:p>
            <a:pPr marL="457200" lvl="0" indent="-342900" algn="l" rtl="0">
              <a:lnSpc>
                <a:spcPct val="90000"/>
              </a:lnSpc>
              <a:spcBef>
                <a:spcPts val="1000"/>
              </a:spcBef>
              <a:spcAft>
                <a:spcPts val="0"/>
              </a:spcAft>
              <a:buClr>
                <a:srgbClr val="65428A"/>
              </a:buClr>
              <a:buSzPts val="1800"/>
              <a:buChar char="-"/>
            </a:pPr>
            <a:r>
              <a:rPr lang="en-US" sz="1800">
                <a:solidFill>
                  <a:srgbClr val="65428A"/>
                </a:solidFill>
                <a:latin typeface="Calibri"/>
                <a:ea typeface="Calibri"/>
                <a:cs typeface="Calibri"/>
                <a:sym typeface="Calibri"/>
              </a:rPr>
              <a:t>10 minutes</a:t>
            </a:r>
            <a:endParaRPr sz="1800">
              <a:solidFill>
                <a:srgbClr val="65428A"/>
              </a:solidFill>
              <a:latin typeface="Calibri"/>
              <a:ea typeface="Calibri"/>
              <a:cs typeface="Calibri"/>
              <a:sym typeface="Calibri"/>
            </a:endParaRPr>
          </a:p>
          <a:p>
            <a:pPr marL="457200" lvl="0" indent="-342900" algn="l" rtl="0">
              <a:lnSpc>
                <a:spcPct val="90000"/>
              </a:lnSpc>
              <a:spcBef>
                <a:spcPts val="0"/>
              </a:spcBef>
              <a:spcAft>
                <a:spcPts val="0"/>
              </a:spcAft>
              <a:buClr>
                <a:srgbClr val="65428A"/>
              </a:buClr>
              <a:buSzPts val="1800"/>
              <a:buChar char="-"/>
            </a:pPr>
            <a:r>
              <a:rPr lang="en-US" sz="1800">
                <a:solidFill>
                  <a:srgbClr val="65428A"/>
                </a:solidFill>
                <a:latin typeface="Calibri"/>
                <a:ea typeface="Calibri"/>
                <a:cs typeface="Calibri"/>
                <a:sym typeface="Calibri"/>
              </a:rPr>
              <a:t>About 7 people/room</a:t>
            </a:r>
            <a:endParaRPr sz="18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F5B800"/>
                </a:solidFill>
              </a:rPr>
              <a:t>Rolling Forward </a:t>
            </a:r>
            <a:endParaRPr b="1">
              <a:solidFill>
                <a:srgbClr val="F5B800"/>
              </a:solidFill>
            </a:endParaRPr>
          </a:p>
        </p:txBody>
      </p:sp>
      <p:sp>
        <p:nvSpPr>
          <p:cNvPr id="178" name="Google Shape;178;p31"/>
          <p:cNvSpPr txBox="1"/>
          <p:nvPr/>
        </p:nvSpPr>
        <p:spPr>
          <a:xfrm>
            <a:off x="967025" y="1618300"/>
            <a:ext cx="10386900" cy="44208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rgbClr val="65428A"/>
              </a:buClr>
              <a:buSzPts val="2800"/>
              <a:buFont typeface="Calibri"/>
              <a:buChar char="-"/>
            </a:pPr>
            <a:r>
              <a:rPr lang="en-US" sz="2800">
                <a:solidFill>
                  <a:srgbClr val="65428A"/>
                </a:solidFill>
                <a:latin typeface="Calibri"/>
                <a:ea typeface="Calibri"/>
                <a:cs typeface="Calibri"/>
                <a:sym typeface="Calibri"/>
              </a:rPr>
              <a:t>Goal is to be as balanced in our approach to influence</a:t>
            </a:r>
            <a:endParaRPr sz="2800">
              <a:solidFill>
                <a:srgbClr val="65428A"/>
              </a:solidFill>
              <a:latin typeface="Calibri"/>
              <a:ea typeface="Calibri"/>
              <a:cs typeface="Calibri"/>
              <a:sym typeface="Calibri"/>
            </a:endParaRPr>
          </a:p>
          <a:p>
            <a:pPr marL="457200" lvl="0" indent="-406400" algn="l" rtl="0">
              <a:spcBef>
                <a:spcPts val="0"/>
              </a:spcBef>
              <a:spcAft>
                <a:spcPts val="0"/>
              </a:spcAft>
              <a:buClr>
                <a:srgbClr val="65428A"/>
              </a:buClr>
              <a:buSzPts val="2800"/>
              <a:buFont typeface="Calibri"/>
              <a:buChar char="-"/>
            </a:pPr>
            <a:r>
              <a:rPr lang="en-US" sz="2800">
                <a:solidFill>
                  <a:srgbClr val="65428A"/>
                </a:solidFill>
                <a:latin typeface="Calibri"/>
                <a:ea typeface="Calibri"/>
                <a:cs typeface="Calibri"/>
                <a:sym typeface="Calibri"/>
              </a:rPr>
              <a:t>Zero tolerance for racism across all Spheres of Influence</a:t>
            </a:r>
            <a:endParaRPr sz="2800">
              <a:solidFill>
                <a:srgbClr val="65428A"/>
              </a:solidFill>
              <a:latin typeface="Calibri"/>
              <a:ea typeface="Calibri"/>
              <a:cs typeface="Calibri"/>
              <a:sym typeface="Calibri"/>
            </a:endParaRPr>
          </a:p>
          <a:p>
            <a:pPr marL="457200" lvl="0" indent="-406400" algn="l" rtl="0">
              <a:spcBef>
                <a:spcPts val="0"/>
              </a:spcBef>
              <a:spcAft>
                <a:spcPts val="0"/>
              </a:spcAft>
              <a:buClr>
                <a:srgbClr val="65428A"/>
              </a:buClr>
              <a:buSzPts val="2800"/>
              <a:buFont typeface="Calibri"/>
              <a:buChar char="-"/>
            </a:pPr>
            <a:r>
              <a:rPr lang="en-US" sz="2800">
                <a:solidFill>
                  <a:srgbClr val="65428A"/>
                </a:solidFill>
                <a:latin typeface="Calibri"/>
                <a:ea typeface="Calibri"/>
                <a:cs typeface="Calibri"/>
                <a:sym typeface="Calibri"/>
              </a:rPr>
              <a:t>Inaction is a form of action - be intentional!</a:t>
            </a:r>
            <a:endParaRPr sz="2800">
              <a:solidFill>
                <a:srgbClr val="65428A"/>
              </a:solidFill>
              <a:latin typeface="Calibri"/>
              <a:ea typeface="Calibri"/>
              <a:cs typeface="Calibri"/>
              <a:sym typeface="Calibri"/>
            </a:endParaRPr>
          </a:p>
          <a:p>
            <a:pPr marL="457200" lvl="0" indent="-406400" algn="l" rtl="0">
              <a:spcBef>
                <a:spcPts val="0"/>
              </a:spcBef>
              <a:spcAft>
                <a:spcPts val="0"/>
              </a:spcAft>
              <a:buClr>
                <a:srgbClr val="65428A"/>
              </a:buClr>
              <a:buSzPts val="2800"/>
              <a:buFont typeface="Calibri"/>
              <a:buChar char="-"/>
            </a:pPr>
            <a:r>
              <a:rPr lang="en-US" sz="2800">
                <a:solidFill>
                  <a:srgbClr val="65428A"/>
                </a:solidFill>
                <a:latin typeface="Calibri"/>
                <a:ea typeface="Calibri"/>
                <a:cs typeface="Calibri"/>
                <a:sym typeface="Calibri"/>
              </a:rPr>
              <a:t>Bringing diversity into your life on all fronts</a:t>
            </a:r>
            <a:endParaRPr sz="2800">
              <a:solidFill>
                <a:srgbClr val="65428A"/>
              </a:solidFill>
              <a:latin typeface="Calibri"/>
              <a:ea typeface="Calibri"/>
              <a:cs typeface="Calibri"/>
              <a:sym typeface="Calibri"/>
            </a:endParaRPr>
          </a:p>
          <a:p>
            <a:pPr marL="0" lvl="0" indent="0" algn="l" rtl="0">
              <a:spcBef>
                <a:spcPts val="0"/>
              </a:spcBef>
              <a:spcAft>
                <a:spcPts val="0"/>
              </a:spcAft>
              <a:buNone/>
            </a:pPr>
            <a:endParaRPr sz="2800">
              <a:solidFill>
                <a:srgbClr val="65428A"/>
              </a:solidFill>
              <a:latin typeface="Calibri"/>
              <a:ea typeface="Calibri"/>
              <a:cs typeface="Calibri"/>
              <a:sym typeface="Calibri"/>
            </a:endParaRPr>
          </a:p>
          <a:p>
            <a:pPr marL="0" lvl="0" indent="0" algn="l" rtl="0">
              <a:spcBef>
                <a:spcPts val="0"/>
              </a:spcBef>
              <a:spcAft>
                <a:spcPts val="0"/>
              </a:spcAft>
              <a:buNone/>
            </a:pPr>
            <a:endParaRPr sz="2800">
              <a:solidFill>
                <a:srgbClr val="65428A"/>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idx="4294967295"/>
          </p:nvPr>
        </p:nvSpPr>
        <p:spPr>
          <a:xfrm>
            <a:off x="838200" y="15492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200">
                <a:solidFill>
                  <a:srgbClr val="65428A"/>
                </a:solidFill>
              </a:rPr>
              <a:t>Contact Information</a:t>
            </a:r>
            <a:endParaRPr sz="4200">
              <a:solidFill>
                <a:srgbClr val="65428A"/>
              </a:solidFill>
            </a:endParaRPr>
          </a:p>
        </p:txBody>
      </p:sp>
      <p:sp>
        <p:nvSpPr>
          <p:cNvPr id="184" name="Google Shape;184;p32"/>
          <p:cNvSpPr txBox="1">
            <a:spLocks noGrp="1"/>
          </p:cNvSpPr>
          <p:nvPr>
            <p:ph type="body" idx="4294967295"/>
          </p:nvPr>
        </p:nvSpPr>
        <p:spPr>
          <a:xfrm>
            <a:off x="1351325" y="2772900"/>
            <a:ext cx="5102100" cy="2851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solidFill>
                  <a:srgbClr val="F5B800"/>
                </a:solidFill>
              </a:rPr>
              <a:t>Candace Leake</a:t>
            </a:r>
            <a:endParaRPr b="1">
              <a:solidFill>
                <a:srgbClr val="F5B800"/>
              </a:solidFill>
            </a:endParaRPr>
          </a:p>
          <a:p>
            <a:pPr marL="0" lvl="0" indent="0" algn="l" rtl="0">
              <a:spcBef>
                <a:spcPts val="1000"/>
              </a:spcBef>
              <a:spcAft>
                <a:spcPts val="0"/>
              </a:spcAft>
              <a:buNone/>
            </a:pPr>
            <a:r>
              <a:rPr lang="en-US" sz="2200">
                <a:solidFill>
                  <a:srgbClr val="F5B800"/>
                </a:solidFill>
              </a:rPr>
              <a:t>Assistant Director </a:t>
            </a:r>
            <a:endParaRPr sz="2200">
              <a:solidFill>
                <a:srgbClr val="F5B800"/>
              </a:solidFill>
            </a:endParaRPr>
          </a:p>
          <a:p>
            <a:pPr marL="0" lvl="0" indent="0" algn="l" rtl="0">
              <a:spcBef>
                <a:spcPts val="1000"/>
              </a:spcBef>
              <a:spcAft>
                <a:spcPts val="0"/>
              </a:spcAft>
              <a:buNone/>
            </a:pPr>
            <a:r>
              <a:rPr lang="en-US" sz="2200">
                <a:solidFill>
                  <a:srgbClr val="F5B800"/>
                </a:solidFill>
              </a:rPr>
              <a:t>Bucknell University</a:t>
            </a:r>
            <a:endParaRPr sz="2200">
              <a:solidFill>
                <a:srgbClr val="F5B800"/>
              </a:solidFill>
            </a:endParaRPr>
          </a:p>
          <a:p>
            <a:pPr marL="0" lvl="0" indent="0" algn="l" rtl="0">
              <a:spcBef>
                <a:spcPts val="1000"/>
              </a:spcBef>
              <a:spcAft>
                <a:spcPts val="0"/>
              </a:spcAft>
              <a:buNone/>
            </a:pPr>
            <a:r>
              <a:rPr lang="en-US" sz="2200" u="sng">
                <a:solidFill>
                  <a:srgbClr val="65428A"/>
                </a:solidFill>
                <a:hlinkClick r:id="rId3">
                  <a:extLst>
                    <a:ext uri="{A12FA001-AC4F-418D-AE19-62706E023703}">
                      <ahyp:hlinkClr xmlns:ahyp="http://schemas.microsoft.com/office/drawing/2018/hyperlinkcolor" xmlns="" val="tx"/>
                    </a:ext>
                  </a:extLst>
                </a:hlinkClick>
              </a:rPr>
              <a:t>Candace.Leake@bucknell.edu</a:t>
            </a:r>
            <a:endParaRPr sz="2200">
              <a:solidFill>
                <a:srgbClr val="65428A"/>
              </a:solidFill>
            </a:endParaRPr>
          </a:p>
          <a:p>
            <a:pPr marL="0" lvl="0" indent="0" algn="l" rtl="0">
              <a:spcBef>
                <a:spcPts val="1000"/>
              </a:spcBef>
              <a:spcAft>
                <a:spcPts val="0"/>
              </a:spcAft>
              <a:buNone/>
            </a:pPr>
            <a:endParaRPr>
              <a:solidFill>
                <a:srgbClr val="F5B800"/>
              </a:solidFill>
            </a:endParaRPr>
          </a:p>
        </p:txBody>
      </p:sp>
      <p:sp>
        <p:nvSpPr>
          <p:cNvPr id="185" name="Google Shape;185;p32"/>
          <p:cNvSpPr txBox="1">
            <a:spLocks noGrp="1"/>
          </p:cNvSpPr>
          <p:nvPr>
            <p:ph type="body" idx="4294967295"/>
          </p:nvPr>
        </p:nvSpPr>
        <p:spPr>
          <a:xfrm>
            <a:off x="6646400" y="2772900"/>
            <a:ext cx="5102100" cy="3088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solidFill>
                  <a:srgbClr val="F5B800"/>
                </a:solidFill>
              </a:rPr>
              <a:t>Sofia Fallas</a:t>
            </a:r>
            <a:endParaRPr b="1">
              <a:solidFill>
                <a:srgbClr val="F5B800"/>
              </a:solidFill>
            </a:endParaRPr>
          </a:p>
          <a:p>
            <a:pPr marL="0" lvl="0" indent="0" algn="l" rtl="0">
              <a:spcBef>
                <a:spcPts val="1000"/>
              </a:spcBef>
              <a:spcAft>
                <a:spcPts val="0"/>
              </a:spcAft>
              <a:buNone/>
            </a:pPr>
            <a:r>
              <a:rPr lang="en-US" sz="2200">
                <a:solidFill>
                  <a:srgbClr val="F5B800"/>
                </a:solidFill>
              </a:rPr>
              <a:t>Admission Counselor</a:t>
            </a:r>
            <a:endParaRPr sz="2200">
              <a:solidFill>
                <a:srgbClr val="F5B800"/>
              </a:solidFill>
            </a:endParaRPr>
          </a:p>
          <a:p>
            <a:pPr marL="0" lvl="0" indent="0" algn="l" rtl="0">
              <a:spcBef>
                <a:spcPts val="1000"/>
              </a:spcBef>
              <a:spcAft>
                <a:spcPts val="0"/>
              </a:spcAft>
              <a:buNone/>
            </a:pPr>
            <a:r>
              <a:rPr lang="en-US" sz="2200">
                <a:solidFill>
                  <a:srgbClr val="F5B800"/>
                </a:solidFill>
              </a:rPr>
              <a:t>Saint Joseph’s University</a:t>
            </a:r>
            <a:endParaRPr sz="2200">
              <a:solidFill>
                <a:srgbClr val="F5B800"/>
              </a:solidFill>
            </a:endParaRPr>
          </a:p>
          <a:p>
            <a:pPr marL="0" lvl="0" indent="0" algn="l" rtl="0">
              <a:spcBef>
                <a:spcPts val="1000"/>
              </a:spcBef>
              <a:spcAft>
                <a:spcPts val="0"/>
              </a:spcAft>
              <a:buNone/>
            </a:pPr>
            <a:r>
              <a:rPr lang="en-US" sz="2200" u="sng">
                <a:solidFill>
                  <a:srgbClr val="65428A"/>
                </a:solidFill>
                <a:hlinkClick r:id="rId4">
                  <a:extLst>
                    <a:ext uri="{A12FA001-AC4F-418D-AE19-62706E023703}">
                      <ahyp:hlinkClr xmlns:ahyp="http://schemas.microsoft.com/office/drawing/2018/hyperlinkcolor" xmlns="" val="tx"/>
                    </a:ext>
                  </a:extLst>
                </a:hlinkClick>
              </a:rPr>
              <a:t>sfallas@sju.edu</a:t>
            </a:r>
            <a:endParaRPr sz="2200">
              <a:solidFill>
                <a:srgbClr val="65428A"/>
              </a:solidFill>
            </a:endParaRPr>
          </a:p>
          <a:p>
            <a:pPr marL="0" lvl="0" indent="0" algn="l" rtl="0">
              <a:spcBef>
                <a:spcPts val="1000"/>
              </a:spcBef>
              <a:spcAft>
                <a:spcPts val="0"/>
              </a:spcAft>
              <a:buNone/>
            </a:pPr>
            <a:endParaRPr>
              <a:solidFill>
                <a:srgbClr val="65428A"/>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p:nvPr/>
        </p:nvSpPr>
        <p:spPr>
          <a:xfrm>
            <a:off x="734200" y="1668625"/>
            <a:ext cx="10745700" cy="443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2650" b="1">
                <a:solidFill>
                  <a:srgbClr val="FFC000"/>
                </a:solidFill>
                <a:latin typeface="Calibri"/>
                <a:ea typeface="Calibri"/>
                <a:cs typeface="Calibri"/>
                <a:sym typeface="Calibri"/>
              </a:rPr>
              <a:t>Please use the **Evaluation** link</a:t>
            </a:r>
            <a:endParaRPr sz="2650" b="1">
              <a:solidFill>
                <a:srgbClr val="FFC000"/>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650" b="1">
                <a:solidFill>
                  <a:srgbClr val="FFC000"/>
                </a:solidFill>
                <a:latin typeface="Calibri"/>
                <a:ea typeface="Calibri"/>
                <a:cs typeface="Calibri"/>
                <a:sym typeface="Calibri"/>
              </a:rPr>
              <a:t>in the chat area to complete the short survey.</a:t>
            </a:r>
            <a:endParaRPr sz="2650" b="1">
              <a:solidFill>
                <a:srgbClr val="FFC000"/>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000" b="1">
                <a:solidFill>
                  <a:srgbClr val="FFC000"/>
                </a:solidFill>
                <a:latin typeface="Calibri"/>
                <a:ea typeface="Calibri"/>
                <a:cs typeface="Calibri"/>
                <a:sym typeface="Calibri"/>
              </a:rPr>
              <a:t>You can download the PPT documents from the chat.</a:t>
            </a:r>
            <a:endParaRPr sz="2000" b="1">
              <a:solidFill>
                <a:srgbClr val="FFC000"/>
              </a:solidFill>
              <a:latin typeface="Calibri"/>
              <a:ea typeface="Calibri"/>
              <a:cs typeface="Calibri"/>
              <a:sym typeface="Calibri"/>
            </a:endParaRPr>
          </a:p>
          <a:p>
            <a:pPr marL="0" lvl="0" indent="0" algn="ctr" rtl="0">
              <a:lnSpc>
                <a:spcPct val="115000"/>
              </a:lnSpc>
              <a:spcBef>
                <a:spcPts val="1400"/>
              </a:spcBef>
              <a:spcAft>
                <a:spcPts val="0"/>
              </a:spcAft>
              <a:buClr>
                <a:schemeClr val="dk1"/>
              </a:buClr>
              <a:buSzPts val="1100"/>
              <a:buFont typeface="Arial"/>
              <a:buNone/>
            </a:pPr>
            <a:r>
              <a:rPr lang="en-US" sz="2000" b="1">
                <a:solidFill>
                  <a:srgbClr val="7A5BB5"/>
                </a:solidFill>
                <a:latin typeface="Calibri"/>
                <a:ea typeface="Calibri"/>
                <a:cs typeface="Calibri"/>
                <a:sym typeface="Calibri"/>
              </a:rPr>
              <a:t>**********</a:t>
            </a:r>
            <a:endParaRPr sz="2000" b="1">
              <a:solidFill>
                <a:srgbClr val="7A5BB5"/>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000" b="1">
                <a:solidFill>
                  <a:srgbClr val="7A5BB5"/>
                </a:solidFill>
              </a:rPr>
              <a:t>SAVE THE DATE!</a:t>
            </a:r>
            <a:endParaRPr sz="2000" b="1">
              <a:solidFill>
                <a:srgbClr val="7A5BB5"/>
              </a:solidFill>
            </a:endParaRPr>
          </a:p>
          <a:p>
            <a:pPr marL="0" lvl="0" indent="0" algn="ctr" rtl="0">
              <a:lnSpc>
                <a:spcPct val="115000"/>
              </a:lnSpc>
              <a:spcBef>
                <a:spcPts val="0"/>
              </a:spcBef>
              <a:spcAft>
                <a:spcPts val="0"/>
              </a:spcAft>
              <a:buClr>
                <a:schemeClr val="dk1"/>
              </a:buClr>
              <a:buSzPts val="1100"/>
              <a:buFont typeface="Arial"/>
              <a:buNone/>
            </a:pPr>
            <a:r>
              <a:rPr lang="en-US" sz="2000" b="1">
                <a:solidFill>
                  <a:srgbClr val="7A5BB5"/>
                </a:solidFill>
              </a:rPr>
              <a:t>Promoting Inclusivity &amp; Equity, Lunch &amp; Learn Series</a:t>
            </a:r>
            <a:r>
              <a:rPr lang="en-US" sz="2000" b="1">
                <a:solidFill>
                  <a:schemeClr val="dk1"/>
                </a:solidFill>
              </a:rPr>
              <a:t> </a:t>
            </a:r>
            <a:endParaRPr sz="2000">
              <a:solidFill>
                <a:srgbClr val="7A5BB5"/>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000">
                <a:solidFill>
                  <a:srgbClr val="7A5BB5"/>
                </a:solidFill>
                <a:latin typeface="Calibri"/>
                <a:ea typeface="Calibri"/>
                <a:cs typeface="Calibri"/>
                <a:sym typeface="Calibri"/>
              </a:rPr>
              <a:t>3rd Session: Tuesday, November 17</a:t>
            </a:r>
            <a:r>
              <a:rPr lang="en-US" sz="3400" baseline="30000">
                <a:solidFill>
                  <a:srgbClr val="7A5BB5"/>
                </a:solidFill>
                <a:latin typeface="Calibri"/>
                <a:ea typeface="Calibri"/>
                <a:cs typeface="Calibri"/>
                <a:sym typeface="Calibri"/>
              </a:rPr>
              <a:t>th</a:t>
            </a:r>
            <a:r>
              <a:rPr lang="en-US" sz="2000">
                <a:solidFill>
                  <a:srgbClr val="7A5BB5"/>
                </a:solidFill>
                <a:latin typeface="Calibri"/>
                <a:ea typeface="Calibri"/>
                <a:cs typeface="Calibri"/>
                <a:sym typeface="Calibri"/>
              </a:rPr>
              <a:t> at 12pm</a:t>
            </a:r>
            <a:endParaRPr sz="2000">
              <a:solidFill>
                <a:srgbClr val="7A5BB5"/>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000">
                <a:solidFill>
                  <a:srgbClr val="7A5BB5"/>
                </a:solidFill>
                <a:latin typeface="Calibri"/>
                <a:ea typeface="Calibri"/>
                <a:cs typeface="Calibri"/>
                <a:sym typeface="Calibri"/>
              </a:rPr>
              <a:t>4th Session: Tuesday, December 15</a:t>
            </a:r>
            <a:r>
              <a:rPr lang="en-US" sz="3400" baseline="30000">
                <a:solidFill>
                  <a:srgbClr val="7A5BB5"/>
                </a:solidFill>
                <a:latin typeface="Calibri"/>
                <a:ea typeface="Calibri"/>
                <a:cs typeface="Calibri"/>
                <a:sym typeface="Calibri"/>
              </a:rPr>
              <a:t>th</a:t>
            </a:r>
            <a:r>
              <a:rPr lang="en-US" sz="2000">
                <a:solidFill>
                  <a:srgbClr val="7A5BB5"/>
                </a:solidFill>
                <a:latin typeface="Calibri"/>
                <a:ea typeface="Calibri"/>
                <a:cs typeface="Calibri"/>
                <a:sym typeface="Calibri"/>
              </a:rPr>
              <a:t> at 12pm</a:t>
            </a:r>
            <a:endParaRPr sz="2000">
              <a:solidFill>
                <a:srgbClr val="7A5BB5"/>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000" b="1" u="sng">
                <a:solidFill>
                  <a:schemeClr val="hlink"/>
                </a:solidFill>
                <a:latin typeface="Calibri"/>
                <a:ea typeface="Calibri"/>
                <a:cs typeface="Calibri"/>
                <a:sym typeface="Calibri"/>
                <a:hlinkClick r:id="rId3"/>
              </a:rPr>
              <a:t>https://pacac.memberclicks.net/online-workshops</a:t>
            </a:r>
            <a:endParaRPr sz="2000" b="1" u="sng">
              <a:solidFill>
                <a:schemeClr val="hlink"/>
              </a:solidFill>
              <a:latin typeface="Calibri"/>
              <a:ea typeface="Calibri"/>
              <a:cs typeface="Calibri"/>
              <a:sym typeface="Calibri"/>
            </a:endParaRPr>
          </a:p>
          <a:p>
            <a:pPr marL="0" lvl="0" indent="0" algn="ctr" rtl="0">
              <a:spcBef>
                <a:spcPts val="0"/>
              </a:spcBef>
              <a:spcAft>
                <a:spcPts val="0"/>
              </a:spcAft>
              <a:buNone/>
            </a:pPr>
            <a:endParaRPr sz="13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7"/>
          <p:cNvSpPr txBox="1"/>
          <p:nvPr/>
        </p:nvSpPr>
        <p:spPr>
          <a:xfrm>
            <a:off x="116800" y="2135825"/>
            <a:ext cx="4521900" cy="396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550" b="1">
                <a:solidFill>
                  <a:srgbClr val="F5B800"/>
                </a:solidFill>
              </a:rPr>
              <a:t>Professional Development, Collaboration, Advocacy, Support, and Friendship</a:t>
            </a:r>
            <a:endParaRPr>
              <a:solidFill>
                <a:srgbClr val="F5B800"/>
              </a:solidFill>
              <a:latin typeface="Calibri"/>
              <a:ea typeface="Calibri"/>
              <a:cs typeface="Calibri"/>
              <a:sym typeface="Calibri"/>
            </a:endParaRPr>
          </a:p>
        </p:txBody>
      </p:sp>
      <p:pic>
        <p:nvPicPr>
          <p:cNvPr id="65" name="Google Shape;65;p17"/>
          <p:cNvPicPr preferRelativeResize="0"/>
          <p:nvPr/>
        </p:nvPicPr>
        <p:blipFill>
          <a:blip r:embed="rId3">
            <a:alphaModFix/>
          </a:blip>
          <a:stretch>
            <a:fillRect/>
          </a:stretch>
        </p:blipFill>
        <p:spPr>
          <a:xfrm>
            <a:off x="4505225" y="1626888"/>
            <a:ext cx="6984025" cy="4138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8"/>
          <p:cNvSpPr txBox="1">
            <a:spLocks noGrp="1"/>
          </p:cNvSpPr>
          <p:nvPr>
            <p:ph type="subTitle" idx="1"/>
          </p:nvPr>
        </p:nvSpPr>
        <p:spPr>
          <a:xfrm>
            <a:off x="1524000" y="2069090"/>
            <a:ext cx="9144000" cy="37560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3550">
                <a:solidFill>
                  <a:srgbClr val="7A5BB5"/>
                </a:solidFill>
                <a:latin typeface="Arial"/>
                <a:ea typeface="Arial"/>
                <a:cs typeface="Arial"/>
                <a:sym typeface="Arial"/>
              </a:rPr>
              <a:t>Reminder</a:t>
            </a:r>
            <a:endParaRPr sz="3550">
              <a:solidFill>
                <a:srgbClr val="7A5BB5"/>
              </a:solidFill>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endParaRPr sz="3550">
              <a:solidFill>
                <a:srgbClr val="7A5BB5"/>
              </a:solidFill>
              <a:latin typeface="Arial"/>
              <a:ea typeface="Arial"/>
              <a:cs typeface="Arial"/>
              <a:sym typeface="Arial"/>
            </a:endParaRPr>
          </a:p>
          <a:p>
            <a:pPr marL="0" lvl="0" indent="0" algn="ctr" rtl="0">
              <a:spcBef>
                <a:spcPts val="1000"/>
              </a:spcBef>
              <a:spcAft>
                <a:spcPts val="0"/>
              </a:spcAft>
              <a:buNone/>
            </a:pPr>
            <a:r>
              <a:rPr lang="en-US" sz="3200" b="1">
                <a:solidFill>
                  <a:srgbClr val="F5B800"/>
                </a:solidFill>
                <a:latin typeface="Arial"/>
                <a:ea typeface="Arial"/>
                <a:cs typeface="Arial"/>
                <a:sym typeface="Arial"/>
              </a:rPr>
              <a:t>As with all PACAC Presentations, the inclusion of any presenter or content is not an endorsement by PACAC or any of its representatives. </a:t>
            </a:r>
            <a:endParaRPr>
              <a:solidFill>
                <a:srgbClr val="F5B8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1524000" y="1985351"/>
            <a:ext cx="9144000" cy="20901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65428A"/>
              </a:buClr>
              <a:buSzPts val="6000"/>
              <a:buFont typeface="Calibri"/>
              <a:buNone/>
            </a:pPr>
            <a:r>
              <a:rPr lang="en-US">
                <a:solidFill>
                  <a:srgbClr val="F5B800"/>
                </a:solidFill>
              </a:rPr>
              <a:t>Lunch &amp; Learn Session II:</a:t>
            </a:r>
            <a:endParaRPr>
              <a:solidFill>
                <a:srgbClr val="F5B800"/>
              </a:solidFill>
            </a:endParaRPr>
          </a:p>
          <a:p>
            <a:pPr marL="0" lvl="0" indent="0" algn="ctr" rtl="0">
              <a:lnSpc>
                <a:spcPct val="90000"/>
              </a:lnSpc>
              <a:spcBef>
                <a:spcPts val="0"/>
              </a:spcBef>
              <a:spcAft>
                <a:spcPts val="0"/>
              </a:spcAft>
              <a:buClr>
                <a:srgbClr val="65428A"/>
              </a:buClr>
              <a:buSzPts val="6000"/>
              <a:buFont typeface="Calibri"/>
              <a:buNone/>
            </a:pPr>
            <a:r>
              <a:rPr lang="en-US" sz="3500">
                <a:solidFill>
                  <a:srgbClr val="F5B800"/>
                </a:solidFill>
              </a:rPr>
              <a:t>Influencing Your Personal Sphere Towards Inclusivity &amp; Equity</a:t>
            </a:r>
            <a:endParaRPr sz="3500">
              <a:solidFill>
                <a:srgbClr val="F5B800"/>
              </a:solidFill>
            </a:endParaRPr>
          </a:p>
        </p:txBody>
      </p:sp>
      <p:sp>
        <p:nvSpPr>
          <p:cNvPr id="76" name="Google Shape;76;p19"/>
          <p:cNvSpPr txBox="1">
            <a:spLocks noGrp="1"/>
          </p:cNvSpPr>
          <p:nvPr>
            <p:ph type="subTitle" idx="1"/>
          </p:nvPr>
        </p:nvSpPr>
        <p:spPr>
          <a:xfrm>
            <a:off x="1524000" y="4016488"/>
            <a:ext cx="9144000" cy="165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None/>
            </a:pPr>
            <a:r>
              <a:rPr lang="en-US" b="1">
                <a:solidFill>
                  <a:srgbClr val="65428A"/>
                </a:solidFill>
              </a:rPr>
              <a:t>Candace Leake, Bucknell University</a:t>
            </a:r>
            <a:endParaRPr b="1">
              <a:solidFill>
                <a:srgbClr val="65428A"/>
              </a:solidFill>
            </a:endParaRPr>
          </a:p>
          <a:p>
            <a:pPr marL="0" lvl="0" indent="0" algn="ctr" rtl="0">
              <a:lnSpc>
                <a:spcPct val="90000"/>
              </a:lnSpc>
              <a:spcBef>
                <a:spcPts val="0"/>
              </a:spcBef>
              <a:spcAft>
                <a:spcPts val="0"/>
              </a:spcAft>
              <a:buClr>
                <a:schemeClr val="dk1"/>
              </a:buClr>
              <a:buSzPts val="2400"/>
              <a:buNone/>
            </a:pPr>
            <a:endParaRPr b="1">
              <a:solidFill>
                <a:srgbClr val="65428A"/>
              </a:solidFill>
            </a:endParaRPr>
          </a:p>
          <a:p>
            <a:pPr marL="0" lvl="0" indent="0" algn="ctr" rtl="0">
              <a:lnSpc>
                <a:spcPct val="90000"/>
              </a:lnSpc>
              <a:spcBef>
                <a:spcPts val="0"/>
              </a:spcBef>
              <a:spcAft>
                <a:spcPts val="0"/>
              </a:spcAft>
              <a:buClr>
                <a:schemeClr val="dk1"/>
              </a:buClr>
              <a:buSzPts val="2400"/>
              <a:buNone/>
            </a:pPr>
            <a:r>
              <a:rPr lang="en-US" b="1">
                <a:solidFill>
                  <a:srgbClr val="65428A"/>
                </a:solidFill>
              </a:rPr>
              <a:t>Sofia Fallas, Saint Joseph’s University</a:t>
            </a:r>
            <a:endParaRPr b="1">
              <a:solidFill>
                <a:srgbClr val="65428A"/>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F5B800"/>
                </a:solidFill>
              </a:rPr>
              <a:t>Setting the Tone</a:t>
            </a:r>
            <a:endParaRPr b="1">
              <a:solidFill>
                <a:srgbClr val="F5B800"/>
              </a:solidFill>
            </a:endParaRPr>
          </a:p>
        </p:txBody>
      </p:sp>
      <p:grpSp>
        <p:nvGrpSpPr>
          <p:cNvPr id="82" name="Google Shape;82;p20"/>
          <p:cNvGrpSpPr/>
          <p:nvPr/>
        </p:nvGrpSpPr>
        <p:grpSpPr>
          <a:xfrm>
            <a:off x="660977" y="1979950"/>
            <a:ext cx="3932731" cy="1719557"/>
            <a:chOff x="326016" y="2104890"/>
            <a:chExt cx="2949622" cy="1289700"/>
          </a:xfrm>
        </p:grpSpPr>
        <p:sp>
          <p:nvSpPr>
            <p:cNvPr id="83" name="Google Shape;83;p20"/>
            <p:cNvSpPr txBox="1"/>
            <p:nvPr/>
          </p:nvSpPr>
          <p:spPr>
            <a:xfrm>
              <a:off x="326016" y="2104890"/>
              <a:ext cx="2124000" cy="12897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2100"/>
                </a:spcAft>
                <a:buNone/>
              </a:pPr>
              <a:r>
                <a:rPr lang="en-US" sz="2000" b="1">
                  <a:solidFill>
                    <a:srgbClr val="65428A"/>
                  </a:solidFill>
                  <a:latin typeface="Roboto"/>
                  <a:ea typeface="Roboto"/>
                  <a:cs typeface="Roboto"/>
                  <a:sym typeface="Roboto"/>
                </a:rPr>
                <a:t>Be mindful &amp; respectful</a:t>
              </a:r>
              <a:endParaRPr sz="2000" b="1">
                <a:solidFill>
                  <a:srgbClr val="65428A"/>
                </a:solidFill>
                <a:latin typeface="Roboto"/>
                <a:ea typeface="Roboto"/>
                <a:cs typeface="Roboto"/>
                <a:sym typeface="Roboto"/>
              </a:endParaRPr>
            </a:p>
          </p:txBody>
        </p:sp>
        <p:cxnSp>
          <p:nvCxnSpPr>
            <p:cNvPr id="84" name="Google Shape;84;p20"/>
            <p:cNvCxnSpPr/>
            <p:nvPr/>
          </p:nvCxnSpPr>
          <p:spPr>
            <a:xfrm rot="10800000">
              <a:off x="2642038" y="2647950"/>
              <a:ext cx="633600" cy="0"/>
            </a:xfrm>
            <a:prstGeom prst="straightConnector1">
              <a:avLst/>
            </a:prstGeom>
            <a:noFill/>
            <a:ln w="9525" cap="flat" cmpd="sng">
              <a:solidFill>
                <a:srgbClr val="9225A5"/>
              </a:solidFill>
              <a:prstDash val="solid"/>
              <a:round/>
              <a:headEnd type="none" w="sm" len="sm"/>
              <a:tailEnd type="oval" w="med" len="med"/>
            </a:ln>
          </p:spPr>
        </p:cxnSp>
      </p:grpSp>
      <p:grpSp>
        <p:nvGrpSpPr>
          <p:cNvPr id="85" name="Google Shape;85;p20"/>
          <p:cNvGrpSpPr/>
          <p:nvPr/>
        </p:nvGrpSpPr>
        <p:grpSpPr>
          <a:xfrm>
            <a:off x="6946276" y="1413765"/>
            <a:ext cx="4814080" cy="1719557"/>
            <a:chOff x="5209838" y="1060350"/>
            <a:chExt cx="3610650" cy="1289700"/>
          </a:xfrm>
        </p:grpSpPr>
        <p:sp>
          <p:nvSpPr>
            <p:cNvPr id="86" name="Google Shape;86;p20"/>
            <p:cNvSpPr txBox="1"/>
            <p:nvPr/>
          </p:nvSpPr>
          <p:spPr>
            <a:xfrm>
              <a:off x="6696488" y="1060350"/>
              <a:ext cx="2124000" cy="12897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700" b="1">
                <a:latin typeface="Roboto"/>
                <a:ea typeface="Roboto"/>
                <a:cs typeface="Roboto"/>
                <a:sym typeface="Roboto"/>
              </a:endParaRPr>
            </a:p>
            <a:p>
              <a:pPr marL="0" lvl="0" indent="0" algn="l" rtl="0">
                <a:spcBef>
                  <a:spcPts val="0"/>
                </a:spcBef>
                <a:spcAft>
                  <a:spcPts val="2100"/>
                </a:spcAft>
                <a:buNone/>
              </a:pPr>
              <a:r>
                <a:rPr lang="en-US" sz="2000" b="1">
                  <a:solidFill>
                    <a:srgbClr val="65428A"/>
                  </a:solidFill>
                  <a:latin typeface="Calibri"/>
                  <a:ea typeface="Calibri"/>
                  <a:cs typeface="Calibri"/>
                  <a:sym typeface="Calibri"/>
                </a:rPr>
                <a:t>Actively LISTEN</a:t>
              </a:r>
              <a:endParaRPr sz="2000" b="1">
                <a:solidFill>
                  <a:srgbClr val="65428A"/>
                </a:solidFill>
                <a:latin typeface="Calibri"/>
                <a:ea typeface="Calibri"/>
                <a:cs typeface="Calibri"/>
                <a:sym typeface="Calibri"/>
              </a:endParaRPr>
            </a:p>
          </p:txBody>
        </p:sp>
        <p:cxnSp>
          <p:nvCxnSpPr>
            <p:cNvPr id="87" name="Google Shape;87;p20"/>
            <p:cNvCxnSpPr/>
            <p:nvPr/>
          </p:nvCxnSpPr>
          <p:spPr>
            <a:xfrm>
              <a:off x="5209838" y="1705200"/>
              <a:ext cx="1286700" cy="0"/>
            </a:xfrm>
            <a:prstGeom prst="straightConnector1">
              <a:avLst/>
            </a:prstGeom>
            <a:noFill/>
            <a:ln w="9525" cap="flat" cmpd="sng">
              <a:solidFill>
                <a:srgbClr val="551561"/>
              </a:solidFill>
              <a:prstDash val="solid"/>
              <a:round/>
              <a:headEnd type="none" w="sm" len="sm"/>
              <a:tailEnd type="oval" w="med" len="med"/>
            </a:ln>
          </p:spPr>
        </p:cxnSp>
      </p:grpSp>
      <p:grpSp>
        <p:nvGrpSpPr>
          <p:cNvPr id="88" name="Google Shape;88;p20"/>
          <p:cNvGrpSpPr/>
          <p:nvPr/>
        </p:nvGrpSpPr>
        <p:grpSpPr>
          <a:xfrm>
            <a:off x="7221776" y="3005391"/>
            <a:ext cx="4814080" cy="1719557"/>
            <a:chOff x="5209838" y="2924504"/>
            <a:chExt cx="3610650" cy="1289700"/>
          </a:xfrm>
        </p:grpSpPr>
        <p:sp>
          <p:nvSpPr>
            <p:cNvPr id="89" name="Google Shape;89;p20"/>
            <p:cNvSpPr txBox="1"/>
            <p:nvPr/>
          </p:nvSpPr>
          <p:spPr>
            <a:xfrm>
              <a:off x="6696488" y="2924504"/>
              <a:ext cx="2124000" cy="12897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2100"/>
                </a:spcAft>
                <a:buNone/>
              </a:pPr>
              <a:r>
                <a:rPr lang="en-US" sz="2000" b="1">
                  <a:solidFill>
                    <a:srgbClr val="65428A"/>
                  </a:solidFill>
                  <a:latin typeface="Calibri"/>
                  <a:ea typeface="Calibri"/>
                  <a:cs typeface="Calibri"/>
                  <a:sym typeface="Calibri"/>
                </a:rPr>
                <a:t>Share your experiences</a:t>
              </a:r>
              <a:endParaRPr sz="2000" b="1">
                <a:solidFill>
                  <a:srgbClr val="65428A"/>
                </a:solidFill>
                <a:latin typeface="Calibri"/>
                <a:ea typeface="Calibri"/>
                <a:cs typeface="Calibri"/>
                <a:sym typeface="Calibri"/>
              </a:endParaRPr>
            </a:p>
          </p:txBody>
        </p:sp>
        <p:cxnSp>
          <p:nvCxnSpPr>
            <p:cNvPr id="90" name="Google Shape;90;p20"/>
            <p:cNvCxnSpPr/>
            <p:nvPr/>
          </p:nvCxnSpPr>
          <p:spPr>
            <a:xfrm>
              <a:off x="5209838" y="3525091"/>
              <a:ext cx="1286700" cy="0"/>
            </a:xfrm>
            <a:prstGeom prst="straightConnector1">
              <a:avLst/>
            </a:prstGeom>
            <a:noFill/>
            <a:ln w="9525" cap="flat" cmpd="sng">
              <a:solidFill>
                <a:srgbClr val="761E86"/>
              </a:solidFill>
              <a:prstDash val="solid"/>
              <a:round/>
              <a:headEnd type="none" w="sm" len="sm"/>
              <a:tailEnd type="oval" w="med" len="med"/>
            </a:ln>
          </p:spPr>
        </p:cxnSp>
      </p:grpSp>
      <p:grpSp>
        <p:nvGrpSpPr>
          <p:cNvPr id="91" name="Google Shape;91;p20"/>
          <p:cNvGrpSpPr/>
          <p:nvPr/>
        </p:nvGrpSpPr>
        <p:grpSpPr>
          <a:xfrm>
            <a:off x="3549528" y="971262"/>
            <a:ext cx="5086319" cy="5054003"/>
            <a:chOff x="2662213" y="676344"/>
            <a:chExt cx="3814835" cy="3790597"/>
          </a:xfrm>
        </p:grpSpPr>
        <p:sp>
          <p:nvSpPr>
            <p:cNvPr id="92" name="Google Shape;92;p20"/>
            <p:cNvSpPr/>
            <p:nvPr/>
          </p:nvSpPr>
          <p:spPr>
            <a:xfrm rot="3600185">
              <a:off x="3169983" y="1184511"/>
              <a:ext cx="2774659" cy="2774659"/>
            </a:xfrm>
            <a:prstGeom prst="blockArc">
              <a:avLst>
                <a:gd name="adj1" fmla="val 12622480"/>
                <a:gd name="adj2" fmla="val 19781569"/>
                <a:gd name="adj3" fmla="val 20773"/>
              </a:avLst>
            </a:prstGeom>
            <a:solidFill>
              <a:srgbClr val="55156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3" name="Google Shape;93;p20"/>
            <p:cNvSpPr/>
            <p:nvPr/>
          </p:nvSpPr>
          <p:spPr>
            <a:xfrm rot="10800000">
              <a:off x="3183490" y="1163229"/>
              <a:ext cx="2774700" cy="2774700"/>
            </a:xfrm>
            <a:prstGeom prst="blockArc">
              <a:avLst>
                <a:gd name="adj1" fmla="val 12622480"/>
                <a:gd name="adj2" fmla="val 19662822"/>
                <a:gd name="adj3" fmla="val 20729"/>
              </a:avLst>
            </a:prstGeom>
            <a:solidFill>
              <a:srgbClr val="761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4" name="Google Shape;94;p20"/>
            <p:cNvSpPr/>
            <p:nvPr/>
          </p:nvSpPr>
          <p:spPr>
            <a:xfrm rot="-3600185">
              <a:off x="3194618" y="1184114"/>
              <a:ext cx="2774659" cy="2774659"/>
            </a:xfrm>
            <a:prstGeom prst="blockArc">
              <a:avLst>
                <a:gd name="adj1" fmla="val 12622480"/>
                <a:gd name="adj2" fmla="val 19703271"/>
                <a:gd name="adj3" fmla="val 20851"/>
              </a:avLst>
            </a:prstGeom>
            <a:solidFill>
              <a:srgbClr val="9225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95" name="Google Shape;95;p20"/>
            <p:cNvGrpSpPr/>
            <p:nvPr/>
          </p:nvGrpSpPr>
          <p:grpSpPr>
            <a:xfrm rot="-7200165">
              <a:off x="3337679" y="2826785"/>
              <a:ext cx="585011" cy="585536"/>
              <a:chOff x="1967628" y="812211"/>
              <a:chExt cx="588000" cy="588000"/>
            </a:xfrm>
          </p:grpSpPr>
          <p:sp>
            <p:nvSpPr>
              <p:cNvPr id="96" name="Google Shape;96;p20"/>
              <p:cNvSpPr/>
              <p:nvPr/>
            </p:nvSpPr>
            <p:spPr>
              <a:xfrm rot="39023">
                <a:off x="1970909" y="815492"/>
                <a:ext cx="581437" cy="581437"/>
              </a:xfrm>
              <a:prstGeom prst="pie">
                <a:avLst>
                  <a:gd name="adj1" fmla="val 6190354"/>
                  <a:gd name="adj2" fmla="val 14996165"/>
                </a:avLst>
              </a:prstGeom>
              <a:solidFill>
                <a:srgbClr val="9225A5"/>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7" name="Google Shape;97;p20"/>
              <p:cNvSpPr/>
              <p:nvPr/>
            </p:nvSpPr>
            <p:spPr>
              <a:xfrm rot="10800000">
                <a:off x="1970875" y="815525"/>
                <a:ext cx="581400" cy="581400"/>
              </a:xfrm>
              <a:prstGeom prst="pie">
                <a:avLst>
                  <a:gd name="adj1" fmla="val 4028252"/>
                  <a:gd name="adj2" fmla="val 17183677"/>
                </a:avLst>
              </a:prstGeom>
              <a:solidFill>
                <a:srgbClr val="9225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98" name="Google Shape;98;p20"/>
            <p:cNvGrpSpPr/>
            <p:nvPr/>
          </p:nvGrpSpPr>
          <p:grpSpPr>
            <a:xfrm>
              <a:off x="4264097" y="1180331"/>
              <a:ext cx="585001" cy="585530"/>
              <a:chOff x="1970048" y="811613"/>
              <a:chExt cx="588000" cy="588000"/>
            </a:xfrm>
          </p:grpSpPr>
          <p:sp>
            <p:nvSpPr>
              <p:cNvPr id="99" name="Google Shape;99;p20"/>
              <p:cNvSpPr/>
              <p:nvPr/>
            </p:nvSpPr>
            <p:spPr>
              <a:xfrm rot="39023">
                <a:off x="1973329" y="814894"/>
                <a:ext cx="581437" cy="581437"/>
              </a:xfrm>
              <a:prstGeom prst="pie">
                <a:avLst>
                  <a:gd name="adj1" fmla="val 6190354"/>
                  <a:gd name="adj2" fmla="val 14996165"/>
                </a:avLst>
              </a:prstGeom>
              <a:solidFill>
                <a:srgbClr val="551561"/>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0" name="Google Shape;100;p20"/>
              <p:cNvSpPr/>
              <p:nvPr/>
            </p:nvSpPr>
            <p:spPr>
              <a:xfrm rot="10800000">
                <a:off x="1973295" y="814927"/>
                <a:ext cx="581400" cy="581400"/>
              </a:xfrm>
              <a:prstGeom prst="pie">
                <a:avLst>
                  <a:gd name="adj1" fmla="val 4028252"/>
                  <a:gd name="adj2" fmla="val 17183677"/>
                </a:avLst>
              </a:prstGeom>
              <a:solidFill>
                <a:srgbClr val="55156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01" name="Google Shape;101;p20"/>
            <p:cNvGrpSpPr/>
            <p:nvPr/>
          </p:nvGrpSpPr>
          <p:grpSpPr>
            <a:xfrm rot="7200165">
              <a:off x="5229930" y="2804716"/>
              <a:ext cx="585011" cy="585536"/>
              <a:chOff x="1977085" y="811649"/>
              <a:chExt cx="588000" cy="588000"/>
            </a:xfrm>
          </p:grpSpPr>
          <p:sp>
            <p:nvSpPr>
              <p:cNvPr id="102" name="Google Shape;102;p20"/>
              <p:cNvSpPr/>
              <p:nvPr/>
            </p:nvSpPr>
            <p:spPr>
              <a:xfrm rot="39023">
                <a:off x="1980366" y="814930"/>
                <a:ext cx="581437" cy="581437"/>
              </a:xfrm>
              <a:prstGeom prst="pie">
                <a:avLst>
                  <a:gd name="adj1" fmla="val 6190354"/>
                  <a:gd name="adj2" fmla="val 14996165"/>
                </a:avLst>
              </a:prstGeom>
              <a:solidFill>
                <a:srgbClr val="761E86"/>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3" name="Google Shape;103;p20"/>
              <p:cNvSpPr/>
              <p:nvPr/>
            </p:nvSpPr>
            <p:spPr>
              <a:xfrm rot="10800000">
                <a:off x="1980332" y="814963"/>
                <a:ext cx="581400" cy="581400"/>
              </a:xfrm>
              <a:prstGeom prst="pie">
                <a:avLst>
                  <a:gd name="adj1" fmla="val 4028252"/>
                  <a:gd name="adj2" fmla="val 17183677"/>
                </a:avLst>
              </a:prstGeom>
              <a:solidFill>
                <a:srgbClr val="761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sp>
        <p:nvSpPr>
          <p:cNvPr id="104" name="Google Shape;104;p20"/>
          <p:cNvSpPr txBox="1"/>
          <p:nvPr/>
        </p:nvSpPr>
        <p:spPr>
          <a:xfrm>
            <a:off x="1368127" y="3699491"/>
            <a:ext cx="2832000" cy="17196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2100"/>
              </a:spcAft>
              <a:buNone/>
            </a:pPr>
            <a:r>
              <a:rPr lang="en-US" sz="2000" b="1">
                <a:solidFill>
                  <a:srgbClr val="65428A"/>
                </a:solidFill>
                <a:latin typeface="Roboto"/>
                <a:ea typeface="Roboto"/>
                <a:cs typeface="Roboto"/>
                <a:sym typeface="Roboto"/>
              </a:rPr>
              <a:t>Assume good intent</a:t>
            </a:r>
            <a:endParaRPr sz="2000" b="1">
              <a:solidFill>
                <a:srgbClr val="65428A"/>
              </a:solidFill>
              <a:latin typeface="Roboto"/>
              <a:ea typeface="Roboto"/>
              <a:cs typeface="Roboto"/>
              <a:sym typeface="Roboto"/>
            </a:endParaRPr>
          </a:p>
        </p:txBody>
      </p:sp>
      <p:cxnSp>
        <p:nvCxnSpPr>
          <p:cNvPr id="105" name="Google Shape;105;p20"/>
          <p:cNvCxnSpPr/>
          <p:nvPr/>
        </p:nvCxnSpPr>
        <p:spPr>
          <a:xfrm rot="10800000">
            <a:off x="3980007" y="4489737"/>
            <a:ext cx="844800" cy="0"/>
          </a:xfrm>
          <a:prstGeom prst="straightConnector1">
            <a:avLst/>
          </a:prstGeom>
          <a:noFill/>
          <a:ln w="9525" cap="flat" cmpd="sng">
            <a:solidFill>
              <a:srgbClr val="9225A5"/>
            </a:solidFill>
            <a:prstDash val="solid"/>
            <a:round/>
            <a:headEnd type="none" w="sm" len="sm"/>
            <a:tailEnd type="oval" w="med" len="med"/>
          </a:ln>
        </p:spPr>
      </p:cxnSp>
      <p:grpSp>
        <p:nvGrpSpPr>
          <p:cNvPr id="106" name="Google Shape;106;p20"/>
          <p:cNvGrpSpPr/>
          <p:nvPr/>
        </p:nvGrpSpPr>
        <p:grpSpPr>
          <a:xfrm>
            <a:off x="5248527" y="4791753"/>
            <a:ext cx="2831929" cy="2258320"/>
            <a:chOff x="3899593" y="3559742"/>
            <a:chExt cx="2124000" cy="1693782"/>
          </a:xfrm>
        </p:grpSpPr>
        <p:sp>
          <p:nvSpPr>
            <p:cNvPr id="107" name="Google Shape;107;p20"/>
            <p:cNvSpPr txBox="1"/>
            <p:nvPr/>
          </p:nvSpPr>
          <p:spPr>
            <a:xfrm>
              <a:off x="3899593" y="3963824"/>
              <a:ext cx="2124000" cy="12897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2100"/>
                </a:spcAft>
                <a:buNone/>
              </a:pPr>
              <a:r>
                <a:rPr lang="en-US" sz="2000" b="1">
                  <a:solidFill>
                    <a:srgbClr val="65428A"/>
                  </a:solidFill>
                  <a:latin typeface="Calibri"/>
                  <a:ea typeface="Calibri"/>
                  <a:cs typeface="Calibri"/>
                  <a:sym typeface="Calibri"/>
                </a:rPr>
                <a:t>Be open-minded</a:t>
              </a:r>
              <a:endParaRPr sz="2000" b="1">
                <a:solidFill>
                  <a:srgbClr val="65428A"/>
                </a:solidFill>
                <a:latin typeface="Calibri"/>
                <a:ea typeface="Calibri"/>
                <a:cs typeface="Calibri"/>
                <a:sym typeface="Calibri"/>
              </a:endParaRPr>
            </a:p>
          </p:txBody>
        </p:sp>
        <p:cxnSp>
          <p:nvCxnSpPr>
            <p:cNvPr id="108" name="Google Shape;108;p20"/>
            <p:cNvCxnSpPr/>
            <p:nvPr/>
          </p:nvCxnSpPr>
          <p:spPr>
            <a:xfrm>
              <a:off x="4589947" y="3559742"/>
              <a:ext cx="300" cy="723300"/>
            </a:xfrm>
            <a:prstGeom prst="straightConnector1">
              <a:avLst/>
            </a:prstGeom>
            <a:noFill/>
            <a:ln w="9525" cap="flat" cmpd="sng">
              <a:solidFill>
                <a:srgbClr val="761E86"/>
              </a:solidFill>
              <a:prstDash val="solid"/>
              <a:round/>
              <a:headEnd type="none" w="sm" len="sm"/>
              <a:tailEnd type="oval" w="med" len="med"/>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solidFill>
                  <a:srgbClr val="F5B800"/>
                </a:solidFill>
              </a:rPr>
              <a:t>Spheres of Influence - Individual</a:t>
            </a:r>
            <a:endParaRPr b="1">
              <a:solidFill>
                <a:srgbClr val="F5B800"/>
              </a:solidFill>
            </a:endParaRPr>
          </a:p>
        </p:txBody>
      </p:sp>
      <p:sp>
        <p:nvSpPr>
          <p:cNvPr id="114" name="Google Shape;114;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Clr>
                <a:srgbClr val="65428A"/>
              </a:buClr>
              <a:buSzPts val="2800"/>
              <a:buChar char="-"/>
            </a:pPr>
            <a:r>
              <a:rPr lang="en-US">
                <a:solidFill>
                  <a:srgbClr val="65428A"/>
                </a:solidFill>
              </a:rPr>
              <a:t>Recap of Session I: </a:t>
            </a:r>
            <a:r>
              <a:rPr lang="en-US">
                <a:solidFill>
                  <a:srgbClr val="65428A"/>
                </a:solidFill>
                <a:highlight>
                  <a:srgbClr val="FFFFFF"/>
                </a:highlight>
              </a:rPr>
              <a:t>Self-Reflection to Prepare You for the Work of Inclusivity &amp; Equity</a:t>
            </a:r>
            <a:endParaRPr>
              <a:solidFill>
                <a:srgbClr val="65428A"/>
              </a:solidFill>
              <a:highlight>
                <a:srgbClr val="FFFFFF"/>
              </a:highlight>
            </a:endParaRPr>
          </a:p>
          <a:p>
            <a:pPr marL="457200" lvl="0" indent="0" algn="l" rtl="0">
              <a:lnSpc>
                <a:spcPct val="90000"/>
              </a:lnSpc>
              <a:spcBef>
                <a:spcPts val="0"/>
              </a:spcBef>
              <a:spcAft>
                <a:spcPts val="0"/>
              </a:spcAft>
              <a:buNone/>
            </a:pPr>
            <a:endParaRPr>
              <a:solidFill>
                <a:srgbClr val="65428A"/>
              </a:solidFill>
              <a:highlight>
                <a:srgbClr val="FFFFFF"/>
              </a:highlight>
            </a:endParaRPr>
          </a:p>
          <a:p>
            <a:pPr marL="914400" lvl="1" indent="-342900" algn="l" rtl="0">
              <a:lnSpc>
                <a:spcPct val="90000"/>
              </a:lnSpc>
              <a:spcBef>
                <a:spcPts val="0"/>
              </a:spcBef>
              <a:spcAft>
                <a:spcPts val="0"/>
              </a:spcAft>
              <a:buClr>
                <a:srgbClr val="65428A"/>
              </a:buClr>
              <a:buSzPts val="1800"/>
              <a:buChar char="-"/>
            </a:pPr>
            <a:r>
              <a:rPr lang="en-US">
                <a:solidFill>
                  <a:srgbClr val="65428A"/>
                </a:solidFill>
              </a:rPr>
              <a:t>Look inward before looking outward</a:t>
            </a:r>
            <a:endParaRPr>
              <a:solidFill>
                <a:srgbClr val="65428A"/>
              </a:solidFill>
            </a:endParaRPr>
          </a:p>
          <a:p>
            <a:pPr marL="914400" lvl="1" indent="-342900" algn="l" rtl="0">
              <a:lnSpc>
                <a:spcPct val="90000"/>
              </a:lnSpc>
              <a:spcBef>
                <a:spcPts val="0"/>
              </a:spcBef>
              <a:spcAft>
                <a:spcPts val="0"/>
              </a:spcAft>
              <a:buClr>
                <a:srgbClr val="65428A"/>
              </a:buClr>
              <a:buSzPts val="1800"/>
              <a:buChar char="-"/>
            </a:pPr>
            <a:r>
              <a:rPr lang="en-US">
                <a:solidFill>
                  <a:srgbClr val="65428A"/>
                </a:solidFill>
              </a:rPr>
              <a:t>Learn, Unlearn &amp; Relearn </a:t>
            </a:r>
            <a:endParaRPr>
              <a:solidFill>
                <a:srgbClr val="65428A"/>
              </a:solidFill>
            </a:endParaRPr>
          </a:p>
          <a:p>
            <a:pPr marL="914400" lvl="1" indent="-342900" algn="l" rtl="0">
              <a:lnSpc>
                <a:spcPct val="90000"/>
              </a:lnSpc>
              <a:spcBef>
                <a:spcPts val="0"/>
              </a:spcBef>
              <a:spcAft>
                <a:spcPts val="0"/>
              </a:spcAft>
              <a:buClr>
                <a:srgbClr val="65428A"/>
              </a:buClr>
              <a:buSzPts val="1800"/>
              <a:buChar char="-"/>
            </a:pPr>
            <a:r>
              <a:rPr lang="en-US">
                <a:solidFill>
                  <a:srgbClr val="65428A"/>
                </a:solidFill>
              </a:rPr>
              <a:t>Being an anti-racist ally &amp; being intentional with your activism within your spheres of influence</a:t>
            </a:r>
            <a:endParaRPr>
              <a:solidFill>
                <a:srgbClr val="65428A"/>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b="1">
                <a:solidFill>
                  <a:srgbClr val="F5B800"/>
                </a:solidFill>
              </a:rPr>
              <a:t>Spheres of Influence - Individual Ally</a:t>
            </a:r>
            <a:endParaRPr b="1">
              <a:solidFill>
                <a:srgbClr val="F5B800"/>
              </a:solidFill>
            </a:endParaRPr>
          </a:p>
        </p:txBody>
      </p:sp>
      <p:sp>
        <p:nvSpPr>
          <p:cNvPr id="120" name="Google Shape;120;p22"/>
          <p:cNvSpPr txBox="1"/>
          <p:nvPr/>
        </p:nvSpPr>
        <p:spPr>
          <a:xfrm>
            <a:off x="838200" y="1690825"/>
            <a:ext cx="10515600" cy="477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rgbClr val="65428A"/>
                </a:solidFill>
                <a:latin typeface="Calibri"/>
                <a:ea typeface="Calibri"/>
                <a:cs typeface="Calibri"/>
                <a:sym typeface="Calibri"/>
              </a:rPr>
              <a:t>What </a:t>
            </a:r>
            <a:r>
              <a:rPr lang="en-US" sz="2400" b="1" i="1">
                <a:solidFill>
                  <a:srgbClr val="CC0000"/>
                </a:solidFill>
                <a:latin typeface="Calibri"/>
                <a:ea typeface="Calibri"/>
                <a:cs typeface="Calibri"/>
                <a:sym typeface="Calibri"/>
              </a:rPr>
              <a:t>NOT </a:t>
            </a:r>
            <a:r>
              <a:rPr lang="en-US" sz="2400" b="1">
                <a:solidFill>
                  <a:srgbClr val="65428A"/>
                </a:solidFill>
                <a:latin typeface="Calibri"/>
                <a:ea typeface="Calibri"/>
                <a:cs typeface="Calibri"/>
                <a:sym typeface="Calibri"/>
              </a:rPr>
              <a:t>to Do</a:t>
            </a:r>
            <a:endParaRPr sz="2400" b="1">
              <a:solidFill>
                <a:srgbClr val="65428A"/>
              </a:solidFill>
              <a:latin typeface="Calibri"/>
              <a:ea typeface="Calibri"/>
              <a:cs typeface="Calibri"/>
              <a:sym typeface="Calibri"/>
            </a:endParaRPr>
          </a:p>
          <a:p>
            <a:pPr marL="457200" lvl="0" indent="-342900" algn="l" rtl="0">
              <a:spcBef>
                <a:spcPts val="0"/>
              </a:spcBef>
              <a:spcAft>
                <a:spcPts val="0"/>
              </a:spcAft>
              <a:buClr>
                <a:srgbClr val="65428A"/>
              </a:buClr>
              <a:buSzPts val="1800"/>
              <a:buFont typeface="Calibri"/>
              <a:buChar char="●"/>
            </a:pPr>
            <a:r>
              <a:rPr lang="en-US" sz="2200" u="sng">
                <a:solidFill>
                  <a:srgbClr val="65428A"/>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White Fragility</a:t>
            </a:r>
            <a:r>
              <a:rPr lang="en-US" sz="2200">
                <a:solidFill>
                  <a:srgbClr val="65428A"/>
                </a:solidFill>
                <a:latin typeface="Calibri"/>
                <a:ea typeface="Calibri"/>
                <a:cs typeface="Calibri"/>
                <a:sym typeface="Calibri"/>
              </a:rPr>
              <a:t> (video)</a:t>
            </a:r>
            <a:endParaRPr sz="2200">
              <a:solidFill>
                <a:srgbClr val="65428A"/>
              </a:solidFill>
              <a:latin typeface="Calibri"/>
              <a:ea typeface="Calibri"/>
              <a:cs typeface="Calibri"/>
              <a:sym typeface="Calibri"/>
            </a:endParaRPr>
          </a:p>
          <a:p>
            <a:pPr marL="914400" lvl="1" indent="-342900" algn="l" rtl="0">
              <a:lnSpc>
                <a:spcPct val="115000"/>
              </a:lnSpc>
              <a:spcBef>
                <a:spcPts val="0"/>
              </a:spcBef>
              <a:spcAft>
                <a:spcPts val="0"/>
              </a:spcAft>
              <a:buClr>
                <a:srgbClr val="65428A"/>
              </a:buClr>
              <a:buSzPts val="1800"/>
              <a:buFont typeface="Calibri"/>
              <a:buChar char="○"/>
            </a:pPr>
            <a:r>
              <a:rPr lang="en-US" sz="1800">
                <a:solidFill>
                  <a:srgbClr val="65428A"/>
                </a:solidFill>
                <a:highlight>
                  <a:srgbClr val="FFFFFF"/>
                </a:highlight>
                <a:latin typeface="Calibri"/>
                <a:ea typeface="Calibri"/>
                <a:cs typeface="Calibri"/>
                <a:sym typeface="Calibri"/>
              </a:rPr>
              <a:t>Discomfort and defensiveness on the part of a white person when confronted by information about racial inequality and injustice</a:t>
            </a:r>
            <a:endParaRPr sz="2000">
              <a:solidFill>
                <a:srgbClr val="65428A"/>
              </a:solidFill>
              <a:latin typeface="Calibri"/>
              <a:ea typeface="Calibri"/>
              <a:cs typeface="Calibri"/>
              <a:sym typeface="Calibri"/>
            </a:endParaRPr>
          </a:p>
          <a:p>
            <a:pPr marL="457200" lvl="0" indent="-342900" algn="l" rtl="0">
              <a:spcBef>
                <a:spcPts val="0"/>
              </a:spcBef>
              <a:spcAft>
                <a:spcPts val="0"/>
              </a:spcAft>
              <a:buClr>
                <a:srgbClr val="65428A"/>
              </a:buClr>
              <a:buSzPts val="1800"/>
              <a:buFont typeface="Calibri"/>
              <a:buChar char="●"/>
            </a:pPr>
            <a:r>
              <a:rPr lang="en-US" sz="2200" u="sng">
                <a:solidFill>
                  <a:srgbClr val="65428A"/>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Whitesplaining (video)</a:t>
            </a:r>
            <a:endParaRPr sz="2200">
              <a:solidFill>
                <a:srgbClr val="65428A"/>
              </a:solidFill>
              <a:latin typeface="Calibri"/>
              <a:ea typeface="Calibri"/>
              <a:cs typeface="Calibri"/>
              <a:sym typeface="Calibri"/>
            </a:endParaRPr>
          </a:p>
          <a:p>
            <a:pPr marL="914400" lvl="1" indent="-342900" algn="l" rtl="0">
              <a:lnSpc>
                <a:spcPct val="115000"/>
              </a:lnSpc>
              <a:spcBef>
                <a:spcPts val="0"/>
              </a:spcBef>
              <a:spcAft>
                <a:spcPts val="0"/>
              </a:spcAft>
              <a:buClr>
                <a:srgbClr val="65428A"/>
              </a:buClr>
              <a:buSzPts val="1800"/>
              <a:buFont typeface="Calibri"/>
              <a:buChar char="○"/>
            </a:pPr>
            <a:r>
              <a:rPr lang="en-US" sz="1800">
                <a:solidFill>
                  <a:srgbClr val="65428A"/>
                </a:solidFill>
                <a:highlight>
                  <a:srgbClr val="FFFFFF"/>
                </a:highlight>
                <a:latin typeface="Calibri"/>
                <a:ea typeface="Calibri"/>
                <a:cs typeface="Calibri"/>
                <a:sym typeface="Calibri"/>
              </a:rPr>
              <a:t>The act of a white person explaining to audiences of color the true nature of racism; a white person explaining socio political events and/or history to audiences of color as though they are ignorant children</a:t>
            </a:r>
            <a:endParaRPr sz="1800">
              <a:solidFill>
                <a:srgbClr val="65428A"/>
              </a:solidFill>
              <a:highlight>
                <a:srgbClr val="FFFFFF"/>
              </a:highlight>
              <a:latin typeface="Calibri"/>
              <a:ea typeface="Calibri"/>
              <a:cs typeface="Calibri"/>
              <a:sym typeface="Calibri"/>
            </a:endParaRPr>
          </a:p>
          <a:p>
            <a:pPr marL="457200" lvl="0" indent="-342900" algn="l" rtl="0">
              <a:spcBef>
                <a:spcPts val="0"/>
              </a:spcBef>
              <a:spcAft>
                <a:spcPts val="0"/>
              </a:spcAft>
              <a:buClr>
                <a:srgbClr val="65428A"/>
              </a:buClr>
              <a:buSzPts val="1800"/>
              <a:buFont typeface="Calibri"/>
              <a:buChar char="●"/>
            </a:pPr>
            <a:r>
              <a:rPr lang="en-US" sz="2200">
                <a:solidFill>
                  <a:srgbClr val="65428A"/>
                </a:solidFill>
                <a:latin typeface="Calibri"/>
                <a:ea typeface="Calibri"/>
                <a:cs typeface="Calibri"/>
                <a:sym typeface="Calibri"/>
              </a:rPr>
              <a:t>Racial Gaslighting</a:t>
            </a:r>
            <a:endParaRPr sz="2200">
              <a:solidFill>
                <a:srgbClr val="65428A"/>
              </a:solidFill>
              <a:latin typeface="Calibri"/>
              <a:ea typeface="Calibri"/>
              <a:cs typeface="Calibri"/>
              <a:sym typeface="Calibri"/>
            </a:endParaRPr>
          </a:p>
          <a:p>
            <a:pPr marL="914400" lvl="1" indent="-342900" algn="l" rtl="0">
              <a:spcBef>
                <a:spcPts val="0"/>
              </a:spcBef>
              <a:spcAft>
                <a:spcPts val="0"/>
              </a:spcAft>
              <a:buClr>
                <a:srgbClr val="65428A"/>
              </a:buClr>
              <a:buSzPts val="1800"/>
              <a:buFont typeface="Calibri"/>
              <a:buChar char="○"/>
            </a:pPr>
            <a:r>
              <a:rPr lang="en-US" sz="1800">
                <a:solidFill>
                  <a:srgbClr val="65428A"/>
                </a:solidFill>
                <a:highlight>
                  <a:schemeClr val="lt1"/>
                </a:highlight>
                <a:latin typeface="Calibri"/>
                <a:ea typeface="Calibri"/>
                <a:cs typeface="Calibri"/>
                <a:sym typeface="Calibri"/>
              </a:rPr>
              <a:t>A more psychological definition of gaslighting is "an increasing frequency of systematically withholding factual information from, and/or providing false information to, the victim - having the gradual effect of making them anxious, confused, and less able to trust their own memory and perception. </a:t>
            </a:r>
            <a:r>
              <a:rPr lang="en-US" sz="1800">
                <a:solidFill>
                  <a:srgbClr val="65428A"/>
                </a:solidFill>
                <a:highlight>
                  <a:srgbClr val="FFFFFF"/>
                </a:highlight>
                <a:latin typeface="Calibri"/>
                <a:ea typeface="Calibri"/>
                <a:cs typeface="Calibri"/>
                <a:sym typeface="Calibri"/>
              </a:rPr>
              <a:t> </a:t>
            </a:r>
            <a:endParaRPr sz="1800">
              <a:solidFill>
                <a:srgbClr val="65428A"/>
              </a:solidFill>
              <a:latin typeface="Calibri"/>
              <a:ea typeface="Calibri"/>
              <a:cs typeface="Calibri"/>
              <a:sym typeface="Calibri"/>
            </a:endParaRPr>
          </a:p>
          <a:p>
            <a:pPr marL="457200" lvl="0" indent="0" algn="l" rtl="0">
              <a:spcBef>
                <a:spcPts val="0"/>
              </a:spcBef>
              <a:spcAft>
                <a:spcPts val="0"/>
              </a:spcAft>
              <a:buNone/>
            </a:pPr>
            <a:r>
              <a:rPr lang="en-US" sz="2800">
                <a:solidFill>
                  <a:srgbClr val="65428A"/>
                </a:solidFill>
                <a:latin typeface="Calibri"/>
                <a:ea typeface="Calibri"/>
                <a:cs typeface="Calibri"/>
                <a:sym typeface="Calibri"/>
              </a:rPr>
              <a:t> </a:t>
            </a:r>
            <a:endParaRPr sz="1500">
              <a:solidFill>
                <a:srgbClr val="65428A"/>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3"/>
          <p:cNvPicPr preferRelativeResize="0"/>
          <p:nvPr/>
        </p:nvPicPr>
        <p:blipFill>
          <a:blip r:embed="rId3">
            <a:alphaModFix/>
          </a:blip>
          <a:stretch>
            <a:fillRect/>
          </a:stretch>
        </p:blipFill>
        <p:spPr>
          <a:xfrm>
            <a:off x="3262313" y="1549575"/>
            <a:ext cx="5667375" cy="5133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F5B800"/>
                </a:solidFill>
              </a:rPr>
              <a:t>Spheres of Influence - Individual Ally</a:t>
            </a:r>
            <a:endParaRPr b="1">
              <a:solidFill>
                <a:srgbClr val="F5B800"/>
              </a:solidFill>
            </a:endParaRPr>
          </a:p>
        </p:txBody>
      </p:sp>
      <p:sp>
        <p:nvSpPr>
          <p:cNvPr id="131" name="Google Shape;131;p2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rgbClr val="65428A"/>
                </a:solidFill>
              </a:rPr>
              <a:t>What </a:t>
            </a:r>
            <a:r>
              <a:rPr lang="en-US" b="1" i="1">
                <a:solidFill>
                  <a:srgbClr val="6AA84F"/>
                </a:solidFill>
              </a:rPr>
              <a:t>TO</a:t>
            </a:r>
            <a:r>
              <a:rPr lang="en-US" b="1">
                <a:solidFill>
                  <a:srgbClr val="6AA84F"/>
                </a:solidFill>
              </a:rPr>
              <a:t> </a:t>
            </a:r>
            <a:r>
              <a:rPr lang="en-US" b="1">
                <a:solidFill>
                  <a:srgbClr val="65428A"/>
                </a:solidFill>
              </a:rPr>
              <a:t>Do</a:t>
            </a:r>
            <a:endParaRPr b="1">
              <a:solidFill>
                <a:srgbClr val="65428A"/>
              </a:solidFill>
            </a:endParaRPr>
          </a:p>
          <a:p>
            <a:pPr marL="457200" lvl="0" indent="-406400" algn="l" rtl="0">
              <a:lnSpc>
                <a:spcPct val="100000"/>
              </a:lnSpc>
              <a:spcBef>
                <a:spcPts val="0"/>
              </a:spcBef>
              <a:spcAft>
                <a:spcPts val="0"/>
              </a:spcAft>
              <a:buClr>
                <a:srgbClr val="65428A"/>
              </a:buClr>
              <a:buSzPts val="2800"/>
              <a:buFont typeface="Calibri"/>
              <a:buChar char="●"/>
            </a:pPr>
            <a:r>
              <a:rPr lang="en-US">
                <a:solidFill>
                  <a:srgbClr val="65428A"/>
                </a:solidFill>
              </a:rPr>
              <a:t>Show up to others in ways that reflect the work you’re doing within</a:t>
            </a:r>
            <a:endParaRPr>
              <a:solidFill>
                <a:srgbClr val="65428A"/>
              </a:solidFill>
            </a:endParaRPr>
          </a:p>
          <a:p>
            <a:pPr marL="914400" lvl="1" indent="-406400" algn="l" rtl="0">
              <a:lnSpc>
                <a:spcPct val="100000"/>
              </a:lnSpc>
              <a:spcBef>
                <a:spcPts val="0"/>
              </a:spcBef>
              <a:spcAft>
                <a:spcPts val="0"/>
              </a:spcAft>
              <a:buClr>
                <a:srgbClr val="65428A"/>
              </a:buClr>
              <a:buSzPts val="2800"/>
              <a:buChar char="○"/>
            </a:pPr>
            <a:r>
              <a:rPr lang="en-US" sz="2800">
                <a:solidFill>
                  <a:srgbClr val="65428A"/>
                </a:solidFill>
              </a:rPr>
              <a:t>Not enough to just talk about it; have to walk the walk</a:t>
            </a:r>
            <a:endParaRPr sz="2800">
              <a:solidFill>
                <a:srgbClr val="65428A"/>
              </a:solidFill>
            </a:endParaRPr>
          </a:p>
          <a:p>
            <a:pPr marL="914400" lvl="1" indent="-406400" algn="l" rtl="0">
              <a:lnSpc>
                <a:spcPct val="100000"/>
              </a:lnSpc>
              <a:spcBef>
                <a:spcPts val="0"/>
              </a:spcBef>
              <a:spcAft>
                <a:spcPts val="0"/>
              </a:spcAft>
              <a:buClr>
                <a:srgbClr val="65428A"/>
              </a:buClr>
              <a:buSzPts val="2800"/>
              <a:buChar char="○"/>
            </a:pPr>
            <a:r>
              <a:rPr lang="en-US" sz="2800">
                <a:solidFill>
                  <a:srgbClr val="65428A"/>
                </a:solidFill>
              </a:rPr>
              <a:t>Inaction is a form of action</a:t>
            </a:r>
            <a:endParaRPr sz="2800">
              <a:solidFill>
                <a:srgbClr val="65428A"/>
              </a:solidFill>
            </a:endParaRPr>
          </a:p>
          <a:p>
            <a:pPr marL="914400" lvl="1" indent="-406400" algn="l" rtl="0">
              <a:lnSpc>
                <a:spcPct val="100000"/>
              </a:lnSpc>
              <a:spcBef>
                <a:spcPts val="0"/>
              </a:spcBef>
              <a:spcAft>
                <a:spcPts val="0"/>
              </a:spcAft>
              <a:buClr>
                <a:srgbClr val="65428A"/>
              </a:buClr>
              <a:buSzPts val="2800"/>
              <a:buChar char="○"/>
            </a:pPr>
            <a:r>
              <a:rPr lang="en-US" sz="2800">
                <a:solidFill>
                  <a:srgbClr val="65428A"/>
                </a:solidFill>
              </a:rPr>
              <a:t>Intentionally expand your social network </a:t>
            </a:r>
            <a:endParaRPr sz="2800">
              <a:solidFill>
                <a:srgbClr val="65428A"/>
              </a:solidFill>
            </a:endParaRPr>
          </a:p>
        </p:txBody>
      </p:sp>
    </p:spTree>
  </p:cSld>
  <p:clrMapOvr>
    <a:masterClrMapping/>
  </p:clrMapOvr>
</p:sld>
</file>

<file path=ppt/theme/theme1.xml><?xml version="1.0" encoding="utf-8"?>
<a:theme xmlns:a="http://schemas.openxmlformats.org/drawingml/2006/main" name="PACAC Master Opening Slide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CAC Body Slide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937</Words>
  <Application>Microsoft Office PowerPoint</Application>
  <PresentationFormat>Widescreen</PresentationFormat>
  <Paragraphs>119</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Roboto</vt:lpstr>
      <vt:lpstr>PACAC Master Opening Slides</vt:lpstr>
      <vt:lpstr>PACAC Body Slides</vt:lpstr>
      <vt:lpstr>PowerPoint Presentation</vt:lpstr>
      <vt:lpstr>PowerPoint Presentation</vt:lpstr>
      <vt:lpstr>PowerPoint Presentation</vt:lpstr>
      <vt:lpstr>Lunch &amp; Learn Session II: Influencing Your Personal Sphere Towards Inclusivity &amp; Equity</vt:lpstr>
      <vt:lpstr>Setting the Tone</vt:lpstr>
      <vt:lpstr>Spheres of Influence - Individual</vt:lpstr>
      <vt:lpstr>Spheres of Influence - Individual Ally</vt:lpstr>
      <vt:lpstr>PowerPoint Presentation</vt:lpstr>
      <vt:lpstr>Spheres of Influence - Individual Ally</vt:lpstr>
      <vt:lpstr>Small Group Discussion Questions </vt:lpstr>
      <vt:lpstr>Interacting with Spheres of Influence</vt:lpstr>
      <vt:lpstr>Personal Sphere</vt:lpstr>
      <vt:lpstr>Personal Sphere Small Group Scenarios</vt:lpstr>
      <vt:lpstr>Professional Sphere</vt:lpstr>
      <vt:lpstr>Professional Sphere Small Group Scenarios</vt:lpstr>
      <vt:lpstr>Rolling Forward </vt:lpstr>
      <vt:lpstr>Contact Information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Cassell</dc:creator>
  <cp:lastModifiedBy>Andrea Cassell</cp:lastModifiedBy>
  <cp:revision>2</cp:revision>
  <dcterms:modified xsi:type="dcterms:W3CDTF">2020-10-28T02:36:29Z</dcterms:modified>
</cp:coreProperties>
</file>