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35"/>
  </p:notesMasterIdLst>
  <p:sldIdLst>
    <p:sldId id="341" r:id="rId3"/>
    <p:sldId id="342" r:id="rId4"/>
    <p:sldId id="340" r:id="rId5"/>
    <p:sldId id="33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9" r:id="rId23"/>
    <p:sldId id="280" r:id="rId24"/>
    <p:sldId id="275" r:id="rId25"/>
    <p:sldId id="276" r:id="rId26"/>
    <p:sldId id="277" r:id="rId27"/>
    <p:sldId id="349" r:id="rId28"/>
    <p:sldId id="347" r:id="rId29"/>
    <p:sldId id="348" r:id="rId30"/>
    <p:sldId id="273" r:id="rId31"/>
    <p:sldId id="343" r:id="rId32"/>
    <p:sldId id="346" r:id="rId33"/>
    <p:sldId id="274"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3BBD"/>
    <a:srgbClr val="39FF53"/>
    <a:srgbClr val="7A5BB5"/>
    <a:srgbClr val="5A3B92"/>
    <a:srgbClr val="65428A"/>
    <a:srgbClr val="481F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5226" autoAdjust="0"/>
  </p:normalViewPr>
  <p:slideViewPr>
    <p:cSldViewPr snapToGrid="0">
      <p:cViewPr varScale="1">
        <p:scale>
          <a:sx n="111" d="100"/>
          <a:sy n="111" d="100"/>
        </p:scale>
        <p:origin x="-264" y="-112"/>
      </p:cViewPr>
      <p:guideLst>
        <p:guide orient="horz" pos="2160"/>
        <p:guide pos="3840"/>
      </p:guideLst>
    </p:cSldViewPr>
  </p:slideViewPr>
  <p:outlineViewPr>
    <p:cViewPr>
      <p:scale>
        <a:sx n="33" d="100"/>
        <a:sy n="33" d="100"/>
      </p:scale>
      <p:origin x="0" y="-34843"/>
    </p:cViewPr>
  </p:outlineViewPr>
  <p:notesTextViewPr>
    <p:cViewPr>
      <p:scale>
        <a:sx n="1" d="1"/>
        <a:sy n="1" d="1"/>
      </p:scale>
      <p:origin x="0" y="0"/>
    </p:cViewPr>
  </p:notesTextViewPr>
  <p:sorterViewPr>
    <p:cViewPr>
      <p:scale>
        <a:sx n="66" d="100"/>
        <a:sy n="66" d="100"/>
      </p:scale>
      <p:origin x="0" y="-1435"/>
    </p:cViewPr>
  </p:sorter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14BD87-42AA-934D-8344-7B75A13B3A77}" type="datetimeFigureOut">
              <a:rPr lang="en-US" smtClean="0"/>
              <a:t>12/15/20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882433-1AD3-6B47-803C-E04FCEDDFDBA}" type="slidenum">
              <a:rPr lang="en-US" smtClean="0"/>
              <a:t>‹#›</a:t>
            </a:fld>
            <a:endParaRPr lang="en-US" dirty="0"/>
          </a:p>
        </p:txBody>
      </p:sp>
    </p:spTree>
    <p:extLst>
      <p:ext uri="{BB962C8B-B14F-4D97-AF65-F5344CB8AC3E}">
        <p14:creationId xmlns:p14="http://schemas.microsoft.com/office/powerpoint/2010/main" val="3481484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xmlns="" id="{48B71E13-3F82-415B-B1D6-A107CB593028}"/>
              </a:ext>
            </a:extLst>
          </p:cNvPr>
          <p:cNvSpPr>
            <a:spLocks noGrp="1" noRot="1" noChangeAspect="1" noTextEdit="1"/>
          </p:cNvSpPr>
          <p:nvPr>
            <p:ph type="sldImg"/>
          </p:nvPr>
        </p:nvSpPr>
        <p:spPr bwMode="auto">
          <a:xfrm>
            <a:off x="2286000" y="514350"/>
            <a:ext cx="4572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xmlns="" id="{44B0DB01-D0B5-4134-8EE8-D576E84F63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4100" name="Slide Number Placeholder 3">
            <a:extLst>
              <a:ext uri="{FF2B5EF4-FFF2-40B4-BE49-F238E27FC236}">
                <a16:creationId xmlns:a16="http://schemas.microsoft.com/office/drawing/2014/main" xmlns="" id="{2647FE59-A5CF-4707-A10B-668BE3FC59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D1AB61F-E92A-426C-B85B-D91BDBA0A1AE}" type="slidenum">
              <a:rPr lang="en-US" altLang="en-US" smtClean="0"/>
              <a:pPr/>
              <a:t>3</a:t>
            </a:fld>
            <a:endParaRPr lang="en-US" altLang="en-US" dirty="0"/>
          </a:p>
        </p:txBody>
      </p:sp>
    </p:spTree>
    <p:extLst>
      <p:ext uri="{BB962C8B-B14F-4D97-AF65-F5344CB8AC3E}">
        <p14:creationId xmlns:p14="http://schemas.microsoft.com/office/powerpoint/2010/main" val="384506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I’ll focus on financial aid principles, forms, the need analysis formula, and why students might receive very different financial aid offers from different colleges and universities.  </a:t>
            </a:r>
          </a:p>
        </p:txBody>
      </p:sp>
      <p:sp>
        <p:nvSpPr>
          <p:cNvPr id="4" name="Slide Number Placeholder 3"/>
          <p:cNvSpPr>
            <a:spLocks noGrp="1"/>
          </p:cNvSpPr>
          <p:nvPr>
            <p:ph type="sldNum" sz="quarter" idx="5"/>
          </p:nvPr>
        </p:nvSpPr>
        <p:spPr/>
        <p:txBody>
          <a:bodyPr/>
          <a:lstStyle/>
          <a:p>
            <a:fld id="{B8882433-1AD3-6B47-803C-E04FCEDDFDBA}" type="slidenum">
              <a:rPr lang="en-US" smtClean="0"/>
              <a:t>4</a:t>
            </a:fld>
            <a:endParaRPr lang="en-US" dirty="0"/>
          </a:p>
        </p:txBody>
      </p:sp>
    </p:spTree>
    <p:extLst>
      <p:ext uri="{BB962C8B-B14F-4D97-AF65-F5344CB8AC3E}">
        <p14:creationId xmlns:p14="http://schemas.microsoft.com/office/powerpoint/2010/main" val="202179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let’s start with several principles of need analysis.</a:t>
            </a:r>
          </a:p>
        </p:txBody>
      </p:sp>
      <p:sp>
        <p:nvSpPr>
          <p:cNvPr id="4" name="Slide Number Placeholder 3"/>
          <p:cNvSpPr>
            <a:spLocks noGrp="1"/>
          </p:cNvSpPr>
          <p:nvPr>
            <p:ph type="sldNum" sz="quarter" idx="5"/>
          </p:nvPr>
        </p:nvSpPr>
        <p:spPr/>
        <p:txBody>
          <a:bodyPr/>
          <a:lstStyle/>
          <a:p>
            <a:fld id="{B8882433-1AD3-6B47-803C-E04FCEDDFDBA}" type="slidenum">
              <a:rPr lang="en-US" smtClean="0"/>
              <a:t>5</a:t>
            </a:fld>
            <a:endParaRPr lang="en-US" dirty="0"/>
          </a:p>
        </p:txBody>
      </p:sp>
    </p:spTree>
    <p:extLst>
      <p:ext uri="{BB962C8B-B14F-4D97-AF65-F5344CB8AC3E}">
        <p14:creationId xmlns:p14="http://schemas.microsoft.com/office/powerpoint/2010/main" val="1968286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accredited colleges and universities use the FAFSA, but many have their own supplemental financial aid application.  I’ll focus on one, the CSS Profile Form, used by many schools.  </a:t>
            </a:r>
          </a:p>
        </p:txBody>
      </p:sp>
      <p:sp>
        <p:nvSpPr>
          <p:cNvPr id="4" name="Slide Number Placeholder 3"/>
          <p:cNvSpPr>
            <a:spLocks noGrp="1"/>
          </p:cNvSpPr>
          <p:nvPr>
            <p:ph type="sldNum" sz="quarter" idx="5"/>
          </p:nvPr>
        </p:nvSpPr>
        <p:spPr/>
        <p:txBody>
          <a:bodyPr/>
          <a:lstStyle/>
          <a:p>
            <a:fld id="{B8882433-1AD3-6B47-803C-E04FCEDDFDBA}" type="slidenum">
              <a:rPr lang="en-US" smtClean="0"/>
              <a:t>6</a:t>
            </a:fld>
            <a:endParaRPr lang="en-US" dirty="0"/>
          </a:p>
        </p:txBody>
      </p:sp>
    </p:spTree>
    <p:extLst>
      <p:ext uri="{BB962C8B-B14F-4D97-AF65-F5344CB8AC3E}">
        <p14:creationId xmlns:p14="http://schemas.microsoft.com/office/powerpoint/2010/main" val="660559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it’s hard to know which parent should complete the financial aid application! Sometimes parents decide among themselves, but the financial aid instructions are clear. </a:t>
            </a:r>
          </a:p>
        </p:txBody>
      </p:sp>
      <p:sp>
        <p:nvSpPr>
          <p:cNvPr id="4" name="Slide Number Placeholder 3"/>
          <p:cNvSpPr>
            <a:spLocks noGrp="1"/>
          </p:cNvSpPr>
          <p:nvPr>
            <p:ph type="sldNum" sz="quarter" idx="5"/>
          </p:nvPr>
        </p:nvSpPr>
        <p:spPr/>
        <p:txBody>
          <a:bodyPr/>
          <a:lstStyle/>
          <a:p>
            <a:fld id="{B8882433-1AD3-6B47-803C-E04FCEDDFDBA}" type="slidenum">
              <a:rPr lang="en-US" smtClean="0"/>
              <a:t>7</a:t>
            </a:fld>
            <a:endParaRPr lang="en-US" dirty="0"/>
          </a:p>
        </p:txBody>
      </p:sp>
    </p:spTree>
    <p:extLst>
      <p:ext uri="{BB962C8B-B14F-4D97-AF65-F5344CB8AC3E}">
        <p14:creationId xmlns:p14="http://schemas.microsoft.com/office/powerpoint/2010/main" val="1070905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two formulas used to calculate students’ financial aid eligibility. </a:t>
            </a:r>
          </a:p>
        </p:txBody>
      </p:sp>
      <p:sp>
        <p:nvSpPr>
          <p:cNvPr id="4" name="Slide Number Placeholder 3"/>
          <p:cNvSpPr>
            <a:spLocks noGrp="1"/>
          </p:cNvSpPr>
          <p:nvPr>
            <p:ph type="sldNum" sz="quarter" idx="5"/>
          </p:nvPr>
        </p:nvSpPr>
        <p:spPr/>
        <p:txBody>
          <a:bodyPr/>
          <a:lstStyle/>
          <a:p>
            <a:fld id="{B8882433-1AD3-6B47-803C-E04FCEDDFDBA}" type="slidenum">
              <a:rPr lang="en-US" smtClean="0"/>
              <a:t>9</a:t>
            </a:fld>
            <a:endParaRPr lang="en-US" dirty="0"/>
          </a:p>
        </p:txBody>
      </p:sp>
    </p:spTree>
    <p:extLst>
      <p:ext uri="{BB962C8B-B14F-4D97-AF65-F5344CB8AC3E}">
        <p14:creationId xmlns:p14="http://schemas.microsoft.com/office/powerpoint/2010/main" val="3908374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examples assume that both schools are able to meet the student’s need.  </a:t>
            </a:r>
          </a:p>
        </p:txBody>
      </p:sp>
      <p:sp>
        <p:nvSpPr>
          <p:cNvPr id="4" name="Slide Number Placeholder 3"/>
          <p:cNvSpPr>
            <a:spLocks noGrp="1"/>
          </p:cNvSpPr>
          <p:nvPr>
            <p:ph type="sldNum" sz="quarter" idx="5"/>
          </p:nvPr>
        </p:nvSpPr>
        <p:spPr/>
        <p:txBody>
          <a:bodyPr/>
          <a:lstStyle/>
          <a:p>
            <a:fld id="{B8882433-1AD3-6B47-803C-E04FCEDDFDBA}" type="slidenum">
              <a:rPr lang="en-US" smtClean="0"/>
              <a:t>26</a:t>
            </a:fld>
            <a:endParaRPr lang="en-US" dirty="0"/>
          </a:p>
        </p:txBody>
      </p:sp>
    </p:spTree>
    <p:extLst>
      <p:ext uri="{BB962C8B-B14F-4D97-AF65-F5344CB8AC3E}">
        <p14:creationId xmlns:p14="http://schemas.microsoft.com/office/powerpoint/2010/main" val="2950089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882433-1AD3-6B47-803C-E04FCEDDFDBA}" type="slidenum">
              <a:rPr lang="en-US" smtClean="0"/>
              <a:t>29</a:t>
            </a:fld>
            <a:endParaRPr lang="en-US" dirty="0"/>
          </a:p>
        </p:txBody>
      </p:sp>
    </p:spTree>
    <p:extLst>
      <p:ext uri="{BB962C8B-B14F-4D97-AF65-F5344CB8AC3E}">
        <p14:creationId xmlns:p14="http://schemas.microsoft.com/office/powerpoint/2010/main" val="3185866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CAC Title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738647"/>
            <a:ext cx="9144000" cy="1771315"/>
          </a:xfrm>
        </p:spPr>
        <p:txBody>
          <a:bodyPr anchor="b"/>
          <a:lstStyle>
            <a:lvl1pPr algn="ctr">
              <a:defRPr sz="6000"/>
            </a:lvl1pPr>
          </a:lstStyle>
          <a:p>
            <a:r>
              <a:rPr lang="en-US" dirty="0"/>
              <a:t>Click to edit title</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a:t>
            </a:r>
          </a:p>
        </p:txBody>
      </p:sp>
    </p:spTree>
    <p:extLst>
      <p:ext uri="{BB962C8B-B14F-4D97-AF65-F5344CB8AC3E}">
        <p14:creationId xmlns:p14="http://schemas.microsoft.com/office/powerpoint/2010/main" val="3357368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p>
            <a:r>
              <a:rPr lang="en-US" dirty="0"/>
              <a:t>Click to edit title</a:t>
            </a:r>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text </a:t>
            </a:r>
          </a:p>
        </p:txBody>
      </p:sp>
      <p:sp>
        <p:nvSpPr>
          <p:cNvPr id="4" name="Content Placeholder 3"/>
          <p:cNvSpPr>
            <a:spLocks noGrp="1"/>
          </p:cNvSpPr>
          <p:nvPr>
            <p:ph sz="half" idx="2" hasCustomPrompt="1"/>
          </p:nvPr>
        </p:nvSpPr>
        <p:spPr>
          <a:xfrm>
            <a:off x="839788" y="2505075"/>
            <a:ext cx="5157787" cy="3684588"/>
          </a:xfrm>
        </p:spPr>
        <p:txBody>
          <a:bodyPr/>
          <a:lstStyle>
            <a:lvl1pPr>
              <a:defRPr/>
            </a:lvl1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text</a:t>
            </a:r>
          </a:p>
        </p:txBody>
      </p:sp>
      <p:sp>
        <p:nvSpPr>
          <p:cNvPr id="6" name="Content Placeholder 5"/>
          <p:cNvSpPr>
            <a:spLocks noGrp="1"/>
          </p:cNvSpPr>
          <p:nvPr>
            <p:ph sz="quarter" idx="4" hasCustomPrompt="1"/>
          </p:nvPr>
        </p:nvSpPr>
        <p:spPr>
          <a:xfrm>
            <a:off x="6172200" y="2505075"/>
            <a:ext cx="5183188" cy="3684588"/>
          </a:xfrm>
        </p:spPr>
        <p:txBody>
          <a:bodyPr/>
          <a:lstStyle>
            <a:lvl1pPr>
              <a:defRPr/>
            </a:lvl1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2315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title</a:t>
            </a:r>
          </a:p>
        </p:txBody>
      </p:sp>
    </p:spTree>
    <p:extLst>
      <p:ext uri="{BB962C8B-B14F-4D97-AF65-F5344CB8AC3E}">
        <p14:creationId xmlns:p14="http://schemas.microsoft.com/office/powerpoint/2010/main" val="908494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7983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en-US" dirty="0"/>
              <a:t>Click to edit title</a:t>
            </a:r>
          </a:p>
        </p:txBody>
      </p:sp>
      <p:sp>
        <p:nvSpPr>
          <p:cNvPr id="3" name="Content Placehold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text</a:t>
            </a:r>
          </a:p>
        </p:txBody>
      </p:sp>
    </p:spTree>
    <p:extLst>
      <p:ext uri="{BB962C8B-B14F-4D97-AF65-F5344CB8AC3E}">
        <p14:creationId xmlns:p14="http://schemas.microsoft.com/office/powerpoint/2010/main" val="503727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en-US" dirty="0"/>
              <a:t>Click to edit text</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text </a:t>
            </a:r>
          </a:p>
        </p:txBody>
      </p:sp>
    </p:spTree>
    <p:extLst>
      <p:ext uri="{BB962C8B-B14F-4D97-AF65-F5344CB8AC3E}">
        <p14:creationId xmlns:p14="http://schemas.microsoft.com/office/powerpoint/2010/main" val="2530568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sp>
        <p:nvSpPr>
          <p:cNvPr id="3" name="Content Placeholder 2"/>
          <p:cNvSpPr>
            <a:spLocks noGrp="1"/>
          </p:cNvSpPr>
          <p:nvPr>
            <p:ph idx="1" hasCustomPrompt="1"/>
          </p:nvPr>
        </p:nvSpPr>
        <p:spPr/>
        <p:txBody>
          <a:bodyPr/>
          <a:lstStyle>
            <a:lvl1pPr>
              <a:defRPr/>
            </a:lvl1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54633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a:lvl1pPr>
          </a:lstStyle>
          <a:p>
            <a:r>
              <a:rPr lang="en-US" dirty="0"/>
              <a:t>Click to edit title</a:t>
            </a:r>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subtitle</a:t>
            </a:r>
          </a:p>
        </p:txBody>
      </p:sp>
    </p:spTree>
    <p:extLst>
      <p:ext uri="{BB962C8B-B14F-4D97-AF65-F5344CB8AC3E}">
        <p14:creationId xmlns:p14="http://schemas.microsoft.com/office/powerpoint/2010/main" val="2410318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860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title</a:t>
            </a:r>
          </a:p>
        </p:txBody>
      </p:sp>
    </p:spTree>
    <p:extLst>
      <p:ext uri="{BB962C8B-B14F-4D97-AF65-F5344CB8AC3E}">
        <p14:creationId xmlns:p14="http://schemas.microsoft.com/office/powerpoint/2010/main" val="139559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726933-4AAA-4D67-97F3-261BA1029DE7}" type="datetimeFigureOut">
              <a:rPr lang="en-US" smtClean="0"/>
              <a:t>12/15/20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B16255-99FE-4C74-954B-B946D69C37FE}" type="slidenum">
              <a:rPr lang="en-US" smtClean="0"/>
              <a:t>‹#›</a:t>
            </a:fld>
            <a:endParaRPr lang="en-US" dirty="0"/>
          </a:p>
        </p:txBody>
      </p:sp>
    </p:spTree>
    <p:extLst>
      <p:ext uri="{BB962C8B-B14F-4D97-AF65-F5344CB8AC3E}">
        <p14:creationId xmlns:p14="http://schemas.microsoft.com/office/powerpoint/2010/main" val="409508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edit title</a:t>
            </a:r>
          </a:p>
        </p:txBody>
      </p:sp>
      <p:sp>
        <p:nvSpPr>
          <p:cNvPr id="3" name="Content Placeholder 2"/>
          <p:cNvSpPr>
            <a:spLocks noGrp="1"/>
          </p:cNvSpPr>
          <p:nvPr>
            <p:ph idx="1" hasCustomPrompt="1"/>
          </p:nvPr>
        </p:nvSpPr>
        <p:spPr/>
        <p:txBody>
          <a:bodyPr/>
          <a:lstStyle>
            <a:lvl1pPr>
              <a:defRPr baseline="0"/>
            </a:lvl1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9874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a:lvl1pPr>
          </a:lstStyle>
          <a:p>
            <a:r>
              <a:rPr lang="en-US" dirty="0"/>
              <a:t>Click to edit title </a:t>
            </a:r>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a:t>
            </a:r>
          </a:p>
        </p:txBody>
      </p:sp>
    </p:spTree>
    <p:extLst>
      <p:ext uri="{BB962C8B-B14F-4D97-AF65-F5344CB8AC3E}">
        <p14:creationId xmlns:p14="http://schemas.microsoft.com/office/powerpoint/2010/main" val="56268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 </a:t>
            </a:r>
          </a:p>
        </p:txBody>
      </p:sp>
      <p:sp>
        <p:nvSpPr>
          <p:cNvPr id="3" name="Content Placeholder 2"/>
          <p:cNvSpPr>
            <a:spLocks noGrp="1"/>
          </p:cNvSpPr>
          <p:nvPr>
            <p:ph sz="half" idx="1" hasCustomPrompt="1"/>
          </p:nvPr>
        </p:nvSpPr>
        <p:spPr>
          <a:xfrm>
            <a:off x="838200" y="1825625"/>
            <a:ext cx="5181600" cy="4351338"/>
          </a:xfrm>
        </p:spPr>
        <p:txBody>
          <a:bodyPr/>
          <a:lstStyle/>
          <a:p>
            <a:pPr lvl="0"/>
            <a:r>
              <a:rPr lang="en-US" dirty="0"/>
              <a:t>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825625"/>
            <a:ext cx="5181600" cy="4351338"/>
          </a:xfrm>
        </p:spPr>
        <p:txBody>
          <a:bodyPr/>
          <a:lstStyle/>
          <a:p>
            <a:pPr lvl="0"/>
            <a:r>
              <a:rPr lang="en-US" dirty="0"/>
              <a:t>Edit text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650843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jpeg"/><Relationship Id="rId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 Id="rId9" Type="http://schemas.openxmlformats.org/officeDocument/2006/relationships/theme" Target="../theme/theme2.xml"/><Relationship Id="rId10"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61375"/>
            <a:ext cx="10515600" cy="647499"/>
          </a:xfrm>
          <a:prstGeom prst="rect">
            <a:avLst/>
          </a:prstGeom>
        </p:spPr>
        <p:txBody>
          <a:bodyPr vert="horz" lIns="91440" tIns="45720" rIns="91440" bIns="45720" rtlCol="0" anchor="ctr">
            <a:normAutofit/>
          </a:bodyPr>
          <a:lstStyle/>
          <a:p>
            <a:r>
              <a:rPr lang="en-US" dirty="0"/>
              <a:t>Click to edit title</a:t>
            </a:r>
          </a:p>
        </p:txBody>
      </p:sp>
      <p:sp>
        <p:nvSpPr>
          <p:cNvPr id="3" name="Text Placeholder 2"/>
          <p:cNvSpPr>
            <a:spLocks noGrp="1"/>
          </p:cNvSpPr>
          <p:nvPr>
            <p:ph type="body" idx="1"/>
          </p:nvPr>
        </p:nvSpPr>
        <p:spPr>
          <a:xfrm>
            <a:off x="838200" y="2665927"/>
            <a:ext cx="10250510" cy="3065172"/>
          </a:xfrm>
          <a:prstGeom prst="rect">
            <a:avLst/>
          </a:prstGeom>
        </p:spPr>
        <p:txBody>
          <a:bodyPr vert="horz" lIns="91440" tIns="45720" rIns="91440" bIns="45720" rtlCol="0">
            <a:normAutofit/>
          </a:bodyPr>
          <a:lstStyle/>
          <a:p>
            <a:pPr lvl="0"/>
            <a:r>
              <a:rPr lang="en-US" dirty="0"/>
              <a:t>Edit text </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376520" y="388443"/>
            <a:ext cx="3438960" cy="1094406"/>
          </a:xfrm>
          <a:prstGeom prst="rect">
            <a:avLst/>
          </a:prstGeom>
        </p:spPr>
      </p:pic>
      <p:pic>
        <p:nvPicPr>
          <p:cNvPr id="8" name="Picture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789096" y="5971830"/>
            <a:ext cx="1948800" cy="562186"/>
          </a:xfrm>
          <a:prstGeom prst="rect">
            <a:avLst/>
          </a:prstGeom>
        </p:spPr>
      </p:pic>
      <p:sp>
        <p:nvSpPr>
          <p:cNvPr id="9" name="Rectangle 8"/>
          <p:cNvSpPr/>
          <p:nvPr userDrawn="1"/>
        </p:nvSpPr>
        <p:spPr>
          <a:xfrm>
            <a:off x="0" y="0"/>
            <a:ext cx="12192000" cy="6858000"/>
          </a:xfrm>
          <a:prstGeom prst="rect">
            <a:avLst/>
          </a:prstGeom>
          <a:noFill/>
          <a:ln w="263525" cap="rnd">
            <a:solidFill>
              <a:srgbClr val="6542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1551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68" r:id="rId5"/>
    <p:sldLayoutId id="2147483669" r:id="rId6"/>
  </p:sldLayoutIdLst>
  <p:txStyles>
    <p:titleStyle>
      <a:lvl1pPr algn="l" defTabSz="914400" rtl="0" eaLnBrk="1" latinLnBrk="0" hangingPunct="1">
        <a:lnSpc>
          <a:spcPct val="90000"/>
        </a:lnSpc>
        <a:spcBef>
          <a:spcPct val="0"/>
        </a:spcBef>
        <a:buNone/>
        <a:defRPr sz="4400" b="1" kern="1200">
          <a:solidFill>
            <a:srgbClr val="65428A"/>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title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9872291" y="5736835"/>
            <a:ext cx="1993444" cy="575065"/>
          </a:xfrm>
          <a:prstGeom prst="rect">
            <a:avLst/>
          </a:prstGeom>
        </p:spPr>
      </p:pic>
    </p:spTree>
    <p:extLst>
      <p:ext uri="{BB962C8B-B14F-4D97-AF65-F5344CB8AC3E}">
        <p14:creationId xmlns:p14="http://schemas.microsoft.com/office/powerpoint/2010/main" val="255910902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pacac.memberclicks.net/online-workshop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CD386B5E-C8D0-3A4A-926A-0C7378D054D2}"/>
              </a:ext>
            </a:extLst>
          </p:cNvPr>
          <p:cNvSpPr>
            <a:spLocks noGrp="1"/>
          </p:cNvSpPr>
          <p:nvPr>
            <p:ph type="title"/>
          </p:nvPr>
        </p:nvSpPr>
        <p:spPr>
          <a:xfrm>
            <a:off x="838200" y="250825"/>
            <a:ext cx="10515600" cy="846455"/>
          </a:xfrm>
        </p:spPr>
        <p:txBody>
          <a:bodyPr/>
          <a:lstStyle/>
          <a:p>
            <a:pPr algn="ctr"/>
            <a:r>
              <a:rPr lang="en-US" b="1" dirty="0">
                <a:solidFill>
                  <a:srgbClr val="753BBD"/>
                </a:solidFill>
              </a:rPr>
              <a:t>WELCOME!</a:t>
            </a:r>
          </a:p>
        </p:txBody>
      </p:sp>
      <p:sp>
        <p:nvSpPr>
          <p:cNvPr id="5" name="Content Placeholder 4">
            <a:extLst>
              <a:ext uri="{FF2B5EF4-FFF2-40B4-BE49-F238E27FC236}">
                <a16:creationId xmlns:a16="http://schemas.microsoft.com/office/drawing/2014/main" xmlns="" id="{DA0EA014-7C22-9846-A437-D33A20614EAA}"/>
              </a:ext>
            </a:extLst>
          </p:cNvPr>
          <p:cNvSpPr>
            <a:spLocks noGrp="1"/>
          </p:cNvSpPr>
          <p:nvPr>
            <p:ph idx="1"/>
          </p:nvPr>
        </p:nvSpPr>
        <p:spPr>
          <a:xfrm>
            <a:off x="838200" y="1097280"/>
            <a:ext cx="10515600" cy="4965383"/>
          </a:xfrm>
        </p:spPr>
        <p:txBody>
          <a:bodyPr>
            <a:normAutofit/>
          </a:bodyPr>
          <a:lstStyle/>
          <a:p>
            <a:pPr>
              <a:lnSpc>
                <a:spcPct val="100000"/>
              </a:lnSpc>
              <a:buSzPct val="85000"/>
            </a:pPr>
            <a:r>
              <a:rPr lang="en-US" sz="2000" dirty="0">
                <a:solidFill>
                  <a:srgbClr val="000000"/>
                </a:solidFill>
                <a:latin typeface="Calibri" panose="020F0502020204030204" pitchFamily="34" charset="0"/>
                <a:cs typeface="Calibri" panose="020F0502020204030204" pitchFamily="34" charset="0"/>
              </a:rPr>
              <a:t>Your microphone will be muted throughout the workshop. </a:t>
            </a:r>
          </a:p>
          <a:p>
            <a:pPr>
              <a:lnSpc>
                <a:spcPct val="100000"/>
              </a:lnSpc>
              <a:buSzPct val="85000"/>
            </a:pPr>
            <a:r>
              <a:rPr lang="en-US" sz="2000" dirty="0">
                <a:solidFill>
                  <a:srgbClr val="000000"/>
                </a:solidFill>
                <a:latin typeface="Calibri" panose="020F0502020204030204" pitchFamily="34" charset="0"/>
                <a:cs typeface="Calibri" panose="020F0502020204030204" pitchFamily="34" charset="0"/>
              </a:rPr>
              <a:t>You may choose to have your video on or off.</a:t>
            </a:r>
            <a:endParaRPr lang="en-US" sz="2000" b="1" dirty="0">
              <a:solidFill>
                <a:srgbClr val="000000"/>
              </a:solidFill>
              <a:latin typeface="Calibri" panose="020F0502020204030204" pitchFamily="34" charset="0"/>
              <a:cs typeface="Calibri" panose="020F0502020204030204" pitchFamily="34" charset="0"/>
            </a:endParaRPr>
          </a:p>
          <a:p>
            <a:pPr>
              <a:lnSpc>
                <a:spcPct val="100000"/>
              </a:lnSpc>
              <a:buSzPct val="85000"/>
            </a:pPr>
            <a:r>
              <a:rPr lang="en-US" sz="2000" b="1" dirty="0">
                <a:solidFill>
                  <a:srgbClr val="000000"/>
                </a:solidFill>
                <a:latin typeface="Calibri" panose="020F0502020204030204" pitchFamily="34" charset="0"/>
                <a:cs typeface="Calibri" panose="020F0502020204030204" pitchFamily="34" charset="0"/>
              </a:rPr>
              <a:t>Please Rename yourself as follows: </a:t>
            </a:r>
            <a:r>
              <a:rPr lang="en-US" sz="2000" dirty="0">
                <a:solidFill>
                  <a:srgbClr val="7A5BB5"/>
                </a:solidFill>
                <a:latin typeface="Calibri" panose="020F0502020204030204" pitchFamily="34" charset="0"/>
                <a:cs typeface="Calibri" panose="020F0502020204030204" pitchFamily="34" charset="0"/>
              </a:rPr>
              <a:t>First Last – Institution</a:t>
            </a:r>
            <a:endParaRPr lang="en-US" sz="2000" dirty="0">
              <a:solidFill>
                <a:srgbClr val="000000"/>
              </a:solidFill>
              <a:latin typeface="Calibri" panose="020F0502020204030204" pitchFamily="34" charset="0"/>
              <a:cs typeface="Calibri" panose="020F0502020204030204" pitchFamily="34" charset="0"/>
            </a:endParaRPr>
          </a:p>
          <a:p>
            <a:pPr>
              <a:lnSpc>
                <a:spcPct val="100000"/>
              </a:lnSpc>
              <a:buSzPct val="85000"/>
            </a:pPr>
            <a:r>
              <a:rPr lang="en-US" sz="2000" b="1" u="sng" dirty="0">
                <a:solidFill>
                  <a:srgbClr val="000000"/>
                </a:solidFill>
                <a:latin typeface="Calibri" panose="020F0502020204030204" pitchFamily="34" charset="0"/>
                <a:cs typeface="Calibri" panose="020F0502020204030204" pitchFamily="34" charset="0"/>
              </a:rPr>
              <a:t>If you have questions for the presenters:</a:t>
            </a:r>
          </a:p>
          <a:p>
            <a:pPr>
              <a:lnSpc>
                <a:spcPct val="100000"/>
              </a:lnSpc>
              <a:buSzPct val="85000"/>
            </a:pPr>
            <a:r>
              <a:rPr lang="en-US" sz="2000" dirty="0">
                <a:solidFill>
                  <a:srgbClr val="000000"/>
                </a:solidFill>
                <a:latin typeface="Calibri" panose="020F0502020204030204" pitchFamily="34" charset="0"/>
                <a:cs typeface="Calibri" panose="020F0502020204030204" pitchFamily="34" charset="0"/>
              </a:rPr>
              <a:t>Please type them in the Chat area. Any not answered during the presentation will be answered at the end as time allows. </a:t>
            </a:r>
          </a:p>
          <a:p>
            <a:pPr>
              <a:lnSpc>
                <a:spcPct val="100000"/>
              </a:lnSpc>
              <a:buSzPct val="85000"/>
            </a:pPr>
            <a:r>
              <a:rPr lang="en-US" sz="2000" b="1" u="sng" dirty="0">
                <a:solidFill>
                  <a:srgbClr val="000000"/>
                </a:solidFill>
                <a:latin typeface="Calibri" panose="020F0502020204030204" pitchFamily="34" charset="0"/>
                <a:cs typeface="Calibri" panose="020F0502020204030204" pitchFamily="34" charset="0"/>
              </a:rPr>
              <a:t>Evaluation, PowerPoint, and any Handouts(files): </a:t>
            </a:r>
            <a:r>
              <a:rPr lang="en-US" sz="2000" dirty="0">
                <a:solidFill>
                  <a:srgbClr val="000000"/>
                </a:solidFill>
                <a:latin typeface="Calibri" panose="020F0502020204030204" pitchFamily="34" charset="0"/>
                <a:cs typeface="Calibri" panose="020F0502020204030204" pitchFamily="34" charset="0"/>
              </a:rPr>
              <a:t>will be in the Chat area at the </a:t>
            </a:r>
            <a:r>
              <a:rPr lang="en-US" sz="2000" b="1" dirty="0">
                <a:solidFill>
                  <a:srgbClr val="000000"/>
                </a:solidFill>
                <a:latin typeface="Calibri" panose="020F0502020204030204" pitchFamily="34" charset="0"/>
                <a:cs typeface="Calibri" panose="020F0502020204030204" pitchFamily="34" charset="0"/>
              </a:rPr>
              <a:t>end</a:t>
            </a:r>
            <a:r>
              <a:rPr lang="en-US" sz="2000" dirty="0">
                <a:solidFill>
                  <a:srgbClr val="000000"/>
                </a:solidFill>
                <a:latin typeface="Calibri" panose="020F0502020204030204" pitchFamily="34" charset="0"/>
                <a:cs typeface="Calibri" panose="020F0502020204030204" pitchFamily="34" charset="0"/>
              </a:rPr>
              <a:t> of the presentation.</a:t>
            </a:r>
            <a:endParaRPr lang="en-US" sz="2000" b="1" u="sng" dirty="0">
              <a:solidFill>
                <a:srgbClr val="000000"/>
              </a:solidFill>
              <a:latin typeface="Calibri" panose="020F0502020204030204" pitchFamily="34" charset="0"/>
              <a:cs typeface="Calibri" panose="020F0502020204030204" pitchFamily="34" charset="0"/>
            </a:endParaRPr>
          </a:p>
          <a:p>
            <a:pPr>
              <a:lnSpc>
                <a:spcPct val="100000"/>
              </a:lnSpc>
              <a:buSzPct val="85000"/>
            </a:pPr>
            <a:r>
              <a:rPr lang="en-US" sz="2000" b="1" dirty="0">
                <a:solidFill>
                  <a:srgbClr val="000000"/>
                </a:solidFill>
                <a:latin typeface="Calibri" panose="020F0502020204030204" pitchFamily="34" charset="0"/>
                <a:cs typeface="Calibri" panose="020F0502020204030204" pitchFamily="34" charset="0"/>
              </a:rPr>
              <a:t>This workshop will be</a:t>
            </a:r>
            <a:r>
              <a:rPr lang="en-US" sz="2000" b="1" dirty="0">
                <a:solidFill>
                  <a:srgbClr val="FF0000"/>
                </a:solidFill>
                <a:latin typeface="Calibri" panose="020F0502020204030204" pitchFamily="34" charset="0"/>
                <a:cs typeface="Calibri" panose="020F0502020204030204" pitchFamily="34" charset="0"/>
              </a:rPr>
              <a:t> recorded</a:t>
            </a:r>
            <a:r>
              <a:rPr lang="en-US" sz="2000" b="1" dirty="0">
                <a:solidFill>
                  <a:srgbClr val="000000"/>
                </a:solidFill>
                <a:latin typeface="Calibri" panose="020F0502020204030204" pitchFamily="34" charset="0"/>
                <a:cs typeface="Calibri" panose="020F0502020204030204" pitchFamily="34" charset="0"/>
              </a:rPr>
              <a:t>.</a:t>
            </a:r>
            <a:r>
              <a:rPr lang="en-US" sz="2000" dirty="0">
                <a:solidFill>
                  <a:srgbClr val="000000"/>
                </a:solidFill>
                <a:latin typeface="Calibri" panose="020F0502020204030204" pitchFamily="34" charset="0"/>
                <a:cs typeface="Calibri" panose="020F0502020204030204" pitchFamily="34" charset="0"/>
              </a:rPr>
              <a:t> (Posted in Member area of the PACAC website in a week.)</a:t>
            </a:r>
            <a:endParaRPr lang="en-US" sz="2000" dirty="0">
              <a:latin typeface="Calibri" panose="020F0502020204030204" pitchFamily="34" charset="0"/>
              <a:cs typeface="Calibri" panose="020F0502020204030204" pitchFamily="34" charset="0"/>
            </a:endParaRPr>
          </a:p>
          <a:p>
            <a:pPr marL="0" indent="0">
              <a:lnSpc>
                <a:spcPct val="100000"/>
              </a:lnSpc>
              <a:buSzPct val="85000"/>
              <a:buNone/>
            </a:pPr>
            <a:endParaRPr lang="en-US" sz="900" dirty="0">
              <a:latin typeface="Calibri" panose="020F0502020204030204" pitchFamily="34" charset="0"/>
              <a:cs typeface="Calibri" panose="020F0502020204030204" pitchFamily="34" charset="0"/>
            </a:endParaRPr>
          </a:p>
          <a:p>
            <a:pPr marL="0" indent="0">
              <a:lnSpc>
                <a:spcPct val="100000"/>
              </a:lnSpc>
              <a:buSzPct val="85000"/>
              <a:buNone/>
            </a:pPr>
            <a:r>
              <a:rPr lang="en-US" sz="2000" dirty="0">
                <a:latin typeface="Calibri" panose="020F0502020204030204" pitchFamily="34" charset="0"/>
                <a:cs typeface="Calibri" panose="020F0502020204030204" pitchFamily="34" charset="0"/>
              </a:rPr>
              <a:t>**Any attendee who completes the entire workshop today will receive a Certificate of Completion AND a </a:t>
            </a:r>
            <a:r>
              <a:rPr lang="en-US" sz="2000" dirty="0"/>
              <a:t>link for the </a:t>
            </a:r>
            <a:r>
              <a:rPr lang="en-US" sz="2000" b="1" dirty="0">
                <a:solidFill>
                  <a:srgbClr val="753BBD"/>
                </a:solidFill>
              </a:rPr>
              <a:t>ACT 48 credit request form </a:t>
            </a:r>
            <a:r>
              <a:rPr lang="en-US" sz="2000" dirty="0"/>
              <a:t>to be submitted within 25 days of the event</a:t>
            </a:r>
            <a:r>
              <a:rPr lang="en-US" sz="2000" dirty="0">
                <a:latin typeface="Calibri" panose="020F0502020204030204" pitchFamily="34" charset="0"/>
                <a:cs typeface="Calibri" panose="020F0502020204030204" pitchFamily="34" charset="0"/>
              </a:rPr>
              <a:t>. **</a:t>
            </a:r>
            <a:endParaRPr lang="en-US" sz="2000" dirty="0">
              <a:solidFill>
                <a:srgbClr val="000000"/>
              </a:solidFill>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718428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8B6029-2CE6-411A-91B6-3A3513FD273F}"/>
              </a:ext>
            </a:extLst>
          </p:cNvPr>
          <p:cNvSpPr>
            <a:spLocks noGrp="1"/>
          </p:cNvSpPr>
          <p:nvPr>
            <p:ph type="title"/>
          </p:nvPr>
        </p:nvSpPr>
        <p:spPr>
          <a:xfrm>
            <a:off x="838200" y="150901"/>
            <a:ext cx="10515600" cy="1325563"/>
          </a:xfrm>
        </p:spPr>
        <p:txBody>
          <a:bodyPr/>
          <a:lstStyle/>
          <a:p>
            <a:r>
              <a:rPr lang="en-US" b="1" dirty="0">
                <a:solidFill>
                  <a:srgbClr val="753BBD"/>
                </a:solidFill>
              </a:rPr>
              <a:t>Income</a:t>
            </a:r>
          </a:p>
        </p:txBody>
      </p:sp>
      <p:sp>
        <p:nvSpPr>
          <p:cNvPr id="3" name="Content Placeholder 2">
            <a:extLst>
              <a:ext uri="{FF2B5EF4-FFF2-40B4-BE49-F238E27FC236}">
                <a16:creationId xmlns:a16="http://schemas.microsoft.com/office/drawing/2014/main" xmlns="" id="{E960CDDD-1EE5-4470-886C-0847E49D6615}"/>
              </a:ext>
            </a:extLst>
          </p:cNvPr>
          <p:cNvSpPr>
            <a:spLocks noGrp="1"/>
          </p:cNvSpPr>
          <p:nvPr>
            <p:ph idx="1"/>
          </p:nvPr>
        </p:nvSpPr>
        <p:spPr>
          <a:xfrm>
            <a:off x="838200" y="1350629"/>
            <a:ext cx="10515600" cy="4588778"/>
          </a:xfrm>
        </p:spPr>
        <p:txBody>
          <a:bodyPr>
            <a:normAutofit/>
          </a:bodyPr>
          <a:lstStyle/>
          <a:p>
            <a:r>
              <a:rPr lang="en-US" dirty="0"/>
              <a:t>Both the FAFSA and CSS Profile collect </a:t>
            </a:r>
            <a:r>
              <a:rPr lang="en-US" b="1" dirty="0"/>
              <a:t>prior-prior</a:t>
            </a:r>
            <a:r>
              <a:rPr lang="en-US" dirty="0"/>
              <a:t> year parent and student income information: </a:t>
            </a:r>
          </a:p>
          <a:p>
            <a:pPr lvl="1"/>
            <a:r>
              <a:rPr lang="en-US" dirty="0"/>
              <a:t>2019, for the 2021-22 academic year</a:t>
            </a:r>
          </a:p>
          <a:p>
            <a:endParaRPr lang="en-US" dirty="0"/>
          </a:p>
          <a:p>
            <a:r>
              <a:rPr lang="en-US" dirty="0"/>
              <a:t>Although families report 2019 income information, they are instructed to report </a:t>
            </a:r>
            <a:r>
              <a:rPr lang="en-US" b="1" dirty="0"/>
              <a:t>current</a:t>
            </a:r>
            <a:r>
              <a:rPr lang="en-US" dirty="0"/>
              <a:t> asset information and household size/number in college for the </a:t>
            </a:r>
            <a:r>
              <a:rPr lang="en-US" b="1" dirty="0"/>
              <a:t>upcoming</a:t>
            </a:r>
            <a:r>
              <a:rPr lang="en-US" dirty="0"/>
              <a:t> academic year.</a:t>
            </a:r>
          </a:p>
          <a:p>
            <a:endParaRPr lang="en-US" dirty="0"/>
          </a:p>
          <a:p>
            <a:r>
              <a:rPr lang="en-US" dirty="0"/>
              <a:t>Families should contact financial aid offices if 2019 income no longer reflects their circumstances.  Not unusual in light of the pandemic!</a:t>
            </a:r>
          </a:p>
          <a:p>
            <a:endParaRPr lang="en-US" dirty="0"/>
          </a:p>
        </p:txBody>
      </p:sp>
    </p:spTree>
    <p:extLst>
      <p:ext uri="{BB962C8B-B14F-4D97-AF65-F5344CB8AC3E}">
        <p14:creationId xmlns:p14="http://schemas.microsoft.com/office/powerpoint/2010/main" val="227873049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6DD8D6-573A-4EF5-9215-268ADEEC0FAF}"/>
              </a:ext>
            </a:extLst>
          </p:cNvPr>
          <p:cNvSpPr>
            <a:spLocks noGrp="1"/>
          </p:cNvSpPr>
          <p:nvPr>
            <p:ph type="title"/>
          </p:nvPr>
        </p:nvSpPr>
        <p:spPr>
          <a:xfrm>
            <a:off x="763398" y="356736"/>
            <a:ext cx="10682681" cy="1325563"/>
          </a:xfrm>
        </p:spPr>
        <p:txBody>
          <a:bodyPr>
            <a:normAutofit/>
          </a:bodyPr>
          <a:lstStyle/>
          <a:p>
            <a:r>
              <a:rPr lang="en-US" b="1" dirty="0">
                <a:solidFill>
                  <a:srgbClr val="753BBD"/>
                </a:solidFill>
              </a:rPr>
              <a:t>Taxable Income</a:t>
            </a:r>
          </a:p>
        </p:txBody>
      </p:sp>
      <p:sp>
        <p:nvSpPr>
          <p:cNvPr id="3" name="Content Placeholder 2">
            <a:extLst>
              <a:ext uri="{FF2B5EF4-FFF2-40B4-BE49-F238E27FC236}">
                <a16:creationId xmlns:a16="http://schemas.microsoft.com/office/drawing/2014/main" xmlns="" id="{0654B8BF-3E9A-4B5F-9DA5-8F984473B4B4}"/>
              </a:ext>
            </a:extLst>
          </p:cNvPr>
          <p:cNvSpPr>
            <a:spLocks noGrp="1"/>
          </p:cNvSpPr>
          <p:nvPr>
            <p:ph idx="1"/>
          </p:nvPr>
        </p:nvSpPr>
        <p:spPr>
          <a:xfrm>
            <a:off x="838200" y="1493240"/>
            <a:ext cx="10515600" cy="4683723"/>
          </a:xfrm>
        </p:spPr>
        <p:txBody>
          <a:bodyPr>
            <a:normAutofit fontScale="92500" lnSpcReduction="20000"/>
          </a:bodyPr>
          <a:lstStyle/>
          <a:p>
            <a:pPr marL="0" indent="0">
              <a:buNone/>
            </a:pPr>
            <a:r>
              <a:rPr lang="en-US" b="1" dirty="0"/>
              <a:t>BOTH FM and IM:</a:t>
            </a:r>
          </a:p>
          <a:p>
            <a:pPr marL="342900" indent="-342900">
              <a:buFont typeface="Arial" panose="020B0604020202020204" pitchFamily="34" charset="0"/>
              <a:buChar char="•"/>
            </a:pPr>
            <a:r>
              <a:rPr lang="en-US" sz="2800" dirty="0"/>
              <a:t>Adjusted gross income</a:t>
            </a:r>
          </a:p>
          <a:p>
            <a:pPr marL="342900" indent="-342900">
              <a:buFont typeface="Arial" panose="020B0604020202020204" pitchFamily="34" charset="0"/>
              <a:buChar char="•"/>
            </a:pPr>
            <a:r>
              <a:rPr lang="en-US" sz="2800" dirty="0"/>
              <a:t>Wages/Earnings</a:t>
            </a:r>
          </a:p>
          <a:p>
            <a:endParaRPr lang="en-US" dirty="0"/>
          </a:p>
          <a:p>
            <a:pPr marL="0" indent="0">
              <a:buNone/>
            </a:pPr>
            <a:r>
              <a:rPr lang="en-US" b="1" dirty="0"/>
              <a:t>IM ONLY: </a:t>
            </a:r>
            <a:r>
              <a:rPr lang="en-US" dirty="0"/>
              <a:t>Separate Line Items for:</a:t>
            </a:r>
          </a:p>
          <a:p>
            <a:pPr marL="285750" indent="-285750">
              <a:buFont typeface="Arial" panose="020B0604020202020204" pitchFamily="34" charset="0"/>
              <a:buChar char="•"/>
            </a:pPr>
            <a:r>
              <a:rPr lang="en-US" sz="2800" dirty="0"/>
              <a:t>Interest &amp; dividend income</a:t>
            </a:r>
          </a:p>
          <a:p>
            <a:pPr marL="285750" indent="-285750">
              <a:buFont typeface="Arial" panose="020B0604020202020204" pitchFamily="34" charset="0"/>
              <a:buChar char="•"/>
            </a:pPr>
            <a:r>
              <a:rPr lang="en-US" sz="2800" dirty="0"/>
              <a:t>Capital gains or losses</a:t>
            </a:r>
          </a:p>
          <a:p>
            <a:pPr marL="285750" indent="-285750">
              <a:buFont typeface="Arial" panose="020B0604020202020204" pitchFamily="34" charset="0"/>
              <a:buChar char="•"/>
            </a:pPr>
            <a:r>
              <a:rPr lang="en-US" sz="2800" dirty="0"/>
              <a:t>Business income or loss</a:t>
            </a:r>
          </a:p>
          <a:p>
            <a:pPr marL="285750" indent="-285750">
              <a:buFont typeface="Arial" panose="020B0604020202020204" pitchFamily="34" charset="0"/>
              <a:buChar char="•"/>
            </a:pPr>
            <a:r>
              <a:rPr lang="en-US" sz="2800" dirty="0"/>
              <a:t>Rental income or loss/royalties</a:t>
            </a:r>
          </a:p>
          <a:p>
            <a:pPr marL="285750" indent="-285750">
              <a:buFont typeface="Arial" panose="020B0604020202020204" pitchFamily="34" charset="0"/>
              <a:buChar char="•"/>
            </a:pPr>
            <a:r>
              <a:rPr lang="en-US" sz="2800" dirty="0"/>
              <a:t>Taxable IRA, pension, annuity distributions</a:t>
            </a:r>
          </a:p>
          <a:p>
            <a:pPr marL="285750" indent="-285750">
              <a:buFont typeface="Arial" panose="020B0604020202020204" pitchFamily="34" charset="0"/>
              <a:buChar char="•"/>
            </a:pPr>
            <a:r>
              <a:rPr lang="en-US" sz="2800" dirty="0"/>
              <a:t>Income or loss from partnerships &amp; S Corporations</a:t>
            </a:r>
            <a:endParaRPr lang="en-US" dirty="0"/>
          </a:p>
        </p:txBody>
      </p:sp>
    </p:spTree>
    <p:extLst>
      <p:ext uri="{BB962C8B-B14F-4D97-AF65-F5344CB8AC3E}">
        <p14:creationId xmlns:p14="http://schemas.microsoft.com/office/powerpoint/2010/main" val="1025801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1D3BB4-9D49-4896-A1B6-CB32492AD750}"/>
              </a:ext>
            </a:extLst>
          </p:cNvPr>
          <p:cNvSpPr>
            <a:spLocks noGrp="1"/>
          </p:cNvSpPr>
          <p:nvPr>
            <p:ph type="title"/>
          </p:nvPr>
        </p:nvSpPr>
        <p:spPr>
          <a:xfrm>
            <a:off x="838200" y="356736"/>
            <a:ext cx="10649824" cy="1325563"/>
          </a:xfrm>
        </p:spPr>
        <p:txBody>
          <a:bodyPr>
            <a:normAutofit/>
          </a:bodyPr>
          <a:lstStyle/>
          <a:p>
            <a:r>
              <a:rPr lang="en-US" b="1" dirty="0">
                <a:solidFill>
                  <a:srgbClr val="753BBD"/>
                </a:solidFill>
              </a:rPr>
              <a:t>Untaxed Income</a:t>
            </a:r>
          </a:p>
        </p:txBody>
      </p:sp>
      <p:sp>
        <p:nvSpPr>
          <p:cNvPr id="3" name="Content Placeholder 2">
            <a:extLst>
              <a:ext uri="{FF2B5EF4-FFF2-40B4-BE49-F238E27FC236}">
                <a16:creationId xmlns:a16="http://schemas.microsoft.com/office/drawing/2014/main" xmlns="" id="{2C747744-9FB1-45FF-9E11-D6A7012504BA}"/>
              </a:ext>
            </a:extLst>
          </p:cNvPr>
          <p:cNvSpPr>
            <a:spLocks noGrp="1"/>
          </p:cNvSpPr>
          <p:nvPr>
            <p:ph idx="1"/>
          </p:nvPr>
        </p:nvSpPr>
        <p:spPr>
          <a:xfrm>
            <a:off x="1184988" y="1400961"/>
            <a:ext cx="10168812" cy="4776002"/>
          </a:xfrm>
        </p:spPr>
        <p:txBody>
          <a:bodyPr>
            <a:normAutofit fontScale="62500" lnSpcReduction="20000"/>
          </a:bodyPr>
          <a:lstStyle/>
          <a:p>
            <a:pPr marL="0" indent="0">
              <a:buNone/>
            </a:pPr>
            <a:r>
              <a:rPr lang="en-US" sz="4400" b="1" dirty="0"/>
              <a:t>BOTH FM and IM:</a:t>
            </a:r>
          </a:p>
          <a:p>
            <a:pPr marL="342900" indent="-342900">
              <a:buFont typeface="Arial" panose="020B0604020202020204" pitchFamily="34" charset="0"/>
              <a:buChar char="•"/>
            </a:pPr>
            <a:r>
              <a:rPr lang="en-US" sz="2900" dirty="0"/>
              <a:t>Untaxed interest income</a:t>
            </a:r>
          </a:p>
          <a:p>
            <a:pPr marL="342900" indent="-342900">
              <a:buFont typeface="Arial" panose="020B0604020202020204" pitchFamily="34" charset="0"/>
              <a:buChar char="•"/>
            </a:pPr>
            <a:r>
              <a:rPr lang="en-US" sz="2900" dirty="0"/>
              <a:t>Payments to IRA’s &amp; tax-deferred pension plans</a:t>
            </a:r>
          </a:p>
          <a:p>
            <a:pPr marL="342900" indent="-342900">
              <a:buFont typeface="Arial" panose="020B0604020202020204" pitchFamily="34" charset="0"/>
              <a:buChar char="•"/>
            </a:pPr>
            <a:r>
              <a:rPr lang="en-US" sz="2900" dirty="0"/>
              <a:t>Untaxed portion of IRA and pension distributions</a:t>
            </a:r>
          </a:p>
          <a:p>
            <a:pPr marL="342900" indent="-342900">
              <a:buFont typeface="Arial" panose="020B0604020202020204" pitchFamily="34" charset="0"/>
              <a:buChar char="•"/>
            </a:pPr>
            <a:r>
              <a:rPr lang="en-US" sz="2900" dirty="0"/>
              <a:t>Child support received</a:t>
            </a:r>
          </a:p>
          <a:p>
            <a:pPr marL="342900" indent="-342900">
              <a:buFont typeface="Arial" panose="020B0604020202020204" pitchFamily="34" charset="0"/>
              <a:buChar char="•"/>
            </a:pPr>
            <a:r>
              <a:rPr lang="en-US" sz="2900" dirty="0"/>
              <a:t>Value of employer-provided housing (e.g., clergy, military, education professionals)</a:t>
            </a:r>
          </a:p>
          <a:p>
            <a:pPr marL="342900" indent="-342900">
              <a:buFont typeface="Arial" panose="020B0604020202020204" pitchFamily="34" charset="0"/>
              <a:buChar char="•"/>
            </a:pPr>
            <a:r>
              <a:rPr lang="en-US" sz="2900" dirty="0"/>
              <a:t>Veterans noneducation benefits</a:t>
            </a:r>
          </a:p>
          <a:p>
            <a:pPr marL="342900" indent="-342900">
              <a:buFont typeface="Arial" panose="020B0604020202020204" pitchFamily="34" charset="0"/>
              <a:buChar char="•"/>
            </a:pPr>
            <a:r>
              <a:rPr lang="en-US" sz="2900" dirty="0"/>
              <a:t>Bills paid on the student’s behalf</a:t>
            </a:r>
          </a:p>
          <a:p>
            <a:endParaRPr lang="en-US" dirty="0"/>
          </a:p>
          <a:p>
            <a:pPr marL="0" indent="0">
              <a:buNone/>
            </a:pPr>
            <a:r>
              <a:rPr lang="en-US" sz="4400" b="1" dirty="0"/>
              <a:t>IM ONLY:</a:t>
            </a:r>
          </a:p>
          <a:p>
            <a:pPr marL="285750" indent="-285750">
              <a:buFont typeface="Arial" panose="020B0604020202020204" pitchFamily="34" charset="0"/>
              <a:buChar char="•"/>
            </a:pPr>
            <a:r>
              <a:rPr lang="en-US" sz="2900" dirty="0"/>
              <a:t>Social security benefits</a:t>
            </a:r>
          </a:p>
          <a:p>
            <a:pPr marL="285750" indent="-285750">
              <a:buFont typeface="Arial" panose="020B0604020202020204" pitchFamily="34" charset="0"/>
              <a:buChar char="•"/>
            </a:pPr>
            <a:r>
              <a:rPr lang="en-US" sz="2900" dirty="0"/>
              <a:t>Foreign income exclusion</a:t>
            </a:r>
          </a:p>
          <a:p>
            <a:pPr marL="285750" indent="-285750">
              <a:buFont typeface="Arial" panose="020B0604020202020204" pitchFamily="34" charset="0"/>
              <a:buChar char="•"/>
            </a:pPr>
            <a:r>
              <a:rPr lang="en-US" sz="2900" dirty="0"/>
              <a:t>Value of on-base Military housing</a:t>
            </a:r>
          </a:p>
          <a:p>
            <a:pPr marL="285750" indent="-285750">
              <a:buFont typeface="Arial" panose="020B0604020202020204" pitchFamily="34" charset="0"/>
              <a:buChar char="•"/>
            </a:pPr>
            <a:r>
              <a:rPr lang="en-US" sz="2900" dirty="0"/>
              <a:t>Bills paid on the parents’ behalf</a:t>
            </a:r>
          </a:p>
          <a:p>
            <a:endParaRPr lang="en-US" dirty="0"/>
          </a:p>
        </p:txBody>
      </p:sp>
    </p:spTree>
    <p:extLst>
      <p:ext uri="{BB962C8B-B14F-4D97-AF65-F5344CB8AC3E}">
        <p14:creationId xmlns:p14="http://schemas.microsoft.com/office/powerpoint/2010/main" val="2815686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5FBADB-3463-4EAF-A03A-C91DBD06A9CB}"/>
              </a:ext>
            </a:extLst>
          </p:cNvPr>
          <p:cNvSpPr>
            <a:spLocks noGrp="1"/>
          </p:cNvSpPr>
          <p:nvPr>
            <p:ph type="title"/>
          </p:nvPr>
        </p:nvSpPr>
        <p:spPr>
          <a:xfrm>
            <a:off x="678809" y="247679"/>
            <a:ext cx="10515600" cy="1325563"/>
          </a:xfrm>
        </p:spPr>
        <p:txBody>
          <a:bodyPr>
            <a:normAutofit/>
          </a:bodyPr>
          <a:lstStyle/>
          <a:p>
            <a:r>
              <a:rPr lang="en-US" b="1" dirty="0">
                <a:solidFill>
                  <a:srgbClr val="753BBD"/>
                </a:solidFill>
              </a:rPr>
              <a:t>Income Exclusions</a:t>
            </a:r>
          </a:p>
        </p:txBody>
      </p:sp>
      <p:sp>
        <p:nvSpPr>
          <p:cNvPr id="3" name="Content Placeholder 2">
            <a:extLst>
              <a:ext uri="{FF2B5EF4-FFF2-40B4-BE49-F238E27FC236}">
                <a16:creationId xmlns:a16="http://schemas.microsoft.com/office/drawing/2014/main" xmlns="" id="{1E522A56-2365-4797-ACDA-891D587E50A8}"/>
              </a:ext>
            </a:extLst>
          </p:cNvPr>
          <p:cNvSpPr>
            <a:spLocks noGrp="1"/>
          </p:cNvSpPr>
          <p:nvPr>
            <p:ph idx="1"/>
          </p:nvPr>
        </p:nvSpPr>
        <p:spPr>
          <a:xfrm>
            <a:off x="838200" y="1476462"/>
            <a:ext cx="10515600" cy="4700501"/>
          </a:xfrm>
        </p:spPr>
        <p:txBody>
          <a:bodyPr>
            <a:normAutofit/>
          </a:bodyPr>
          <a:lstStyle/>
          <a:p>
            <a:pPr marL="0" lvl="0" indent="0">
              <a:buNone/>
            </a:pPr>
            <a:r>
              <a:rPr lang="en-US" b="1" dirty="0">
                <a:solidFill>
                  <a:srgbClr val="151515"/>
                </a:solidFill>
              </a:rPr>
              <a:t>BOTH FM and IM:</a:t>
            </a:r>
          </a:p>
          <a:p>
            <a:pPr lvl="0"/>
            <a:endParaRPr lang="en-US" sz="2400" dirty="0">
              <a:solidFill>
                <a:srgbClr val="151515"/>
              </a:solidFill>
            </a:endParaRPr>
          </a:p>
          <a:p>
            <a:pPr marL="342900" indent="-342900">
              <a:buFont typeface="Arial" panose="020B0604020202020204" pitchFamily="34" charset="0"/>
              <a:buChar char="•"/>
            </a:pPr>
            <a:r>
              <a:rPr lang="en-US" sz="2400" dirty="0"/>
              <a:t>Education tax credits</a:t>
            </a:r>
          </a:p>
          <a:p>
            <a:endParaRPr lang="en-US" sz="2400" dirty="0"/>
          </a:p>
          <a:p>
            <a:pPr marL="342900" indent="-342900">
              <a:buFont typeface="Arial" panose="020B0604020202020204" pitchFamily="34" charset="0"/>
              <a:buChar char="•"/>
            </a:pPr>
            <a:r>
              <a:rPr lang="en-US" sz="2400" dirty="0"/>
              <a:t>Child support paid</a:t>
            </a:r>
          </a:p>
          <a:p>
            <a:endParaRPr lang="en-US" sz="2400" dirty="0"/>
          </a:p>
          <a:p>
            <a:pPr marL="342900" indent="-342900">
              <a:buFont typeface="Arial" panose="020B0604020202020204" pitchFamily="34" charset="0"/>
              <a:buChar char="•"/>
            </a:pPr>
            <a:r>
              <a:rPr lang="en-US" sz="2400" dirty="0"/>
              <a:t>Taxable financial aid, like work-study earnings</a:t>
            </a:r>
          </a:p>
          <a:p>
            <a:endParaRPr lang="en-US" sz="2400" dirty="0"/>
          </a:p>
          <a:p>
            <a:pPr marL="342900" indent="-342900">
              <a:buFont typeface="Arial" panose="020B0604020202020204" pitchFamily="34" charset="0"/>
              <a:buChar char="•"/>
            </a:pPr>
            <a:r>
              <a:rPr lang="en-US" sz="2400" dirty="0"/>
              <a:t>Combat pay</a:t>
            </a:r>
          </a:p>
        </p:txBody>
      </p:sp>
    </p:spTree>
    <p:extLst>
      <p:ext uri="{BB962C8B-B14F-4D97-AF65-F5344CB8AC3E}">
        <p14:creationId xmlns:p14="http://schemas.microsoft.com/office/powerpoint/2010/main" val="759771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315CBA-0BD5-428E-B7F6-7BFCD3FD89B7}"/>
              </a:ext>
            </a:extLst>
          </p:cNvPr>
          <p:cNvSpPr>
            <a:spLocks noGrp="1"/>
          </p:cNvSpPr>
          <p:nvPr>
            <p:ph type="title"/>
          </p:nvPr>
        </p:nvSpPr>
        <p:spPr>
          <a:xfrm>
            <a:off x="611697" y="306402"/>
            <a:ext cx="10515600" cy="1325563"/>
          </a:xfrm>
        </p:spPr>
        <p:txBody>
          <a:bodyPr>
            <a:normAutofit/>
          </a:bodyPr>
          <a:lstStyle/>
          <a:p>
            <a:r>
              <a:rPr lang="en-US" b="1" dirty="0">
                <a:solidFill>
                  <a:srgbClr val="753BBD"/>
                </a:solidFill>
              </a:rPr>
              <a:t>Income Protections &amp; Allowances</a:t>
            </a:r>
          </a:p>
        </p:txBody>
      </p:sp>
      <p:sp>
        <p:nvSpPr>
          <p:cNvPr id="3" name="Content Placeholder 2">
            <a:extLst>
              <a:ext uri="{FF2B5EF4-FFF2-40B4-BE49-F238E27FC236}">
                <a16:creationId xmlns:a16="http://schemas.microsoft.com/office/drawing/2014/main" xmlns="" id="{B1926271-4F17-4429-894C-32E49A5E3BB7}"/>
              </a:ext>
            </a:extLst>
          </p:cNvPr>
          <p:cNvSpPr>
            <a:spLocks noGrp="1"/>
          </p:cNvSpPr>
          <p:nvPr>
            <p:ph idx="1"/>
          </p:nvPr>
        </p:nvSpPr>
        <p:spPr>
          <a:xfrm>
            <a:off x="838200" y="1690688"/>
            <a:ext cx="10515600" cy="4486275"/>
          </a:xfrm>
        </p:spPr>
        <p:txBody>
          <a:bodyPr/>
          <a:lstStyle/>
          <a:p>
            <a:pPr marL="0" lvl="0" indent="0">
              <a:buNone/>
            </a:pPr>
            <a:r>
              <a:rPr lang="en-US" b="1" dirty="0">
                <a:solidFill>
                  <a:srgbClr val="151515"/>
                </a:solidFill>
              </a:rPr>
              <a:t>BOTH FM and IM:</a:t>
            </a:r>
          </a:p>
          <a:p>
            <a:pPr marL="285750" indent="-285750">
              <a:buFont typeface="Arial" panose="020B0604020202020204" pitchFamily="34" charset="0"/>
              <a:buChar char="•"/>
            </a:pPr>
            <a:r>
              <a:rPr lang="en-US" sz="1800" dirty="0"/>
              <a:t>A portion of family income for necessities</a:t>
            </a:r>
          </a:p>
          <a:p>
            <a:pPr marL="1028700" lvl="1"/>
            <a:r>
              <a:rPr lang="en-US" sz="1800" dirty="0"/>
              <a:t>Based on household size and number in college</a:t>
            </a:r>
          </a:p>
          <a:p>
            <a:pPr marL="285750" indent="-285750">
              <a:buFont typeface="Arial" panose="020B0604020202020204" pitchFamily="34" charset="0"/>
              <a:buChar char="•"/>
            </a:pPr>
            <a:r>
              <a:rPr lang="en-US" sz="1800" dirty="0"/>
              <a:t>US taxes paid</a:t>
            </a:r>
          </a:p>
          <a:p>
            <a:pPr marL="285750" indent="-285750">
              <a:buFont typeface="Arial" panose="020B0604020202020204" pitchFamily="34" charset="0"/>
              <a:buChar char="•"/>
            </a:pPr>
            <a:r>
              <a:rPr lang="en-US" sz="1800" dirty="0"/>
              <a:t>FICA Tax</a:t>
            </a:r>
          </a:p>
          <a:p>
            <a:pPr marL="285750" indent="-285750">
              <a:buFont typeface="Arial" panose="020B0604020202020204" pitchFamily="34" charset="0"/>
              <a:buChar char="•"/>
            </a:pPr>
            <a:r>
              <a:rPr lang="en-US" sz="1800" dirty="0"/>
              <a:t>State/other taxes</a:t>
            </a:r>
          </a:p>
          <a:p>
            <a:endParaRPr lang="en-US" dirty="0"/>
          </a:p>
          <a:p>
            <a:pPr marL="0" indent="0">
              <a:buNone/>
            </a:pPr>
            <a:r>
              <a:rPr lang="en-US" b="1" dirty="0"/>
              <a:t>IM ONLY:</a:t>
            </a:r>
          </a:p>
          <a:p>
            <a:pPr marL="285750" indent="-285750">
              <a:buFont typeface="Arial" panose="020B0604020202020204" pitchFamily="34" charset="0"/>
              <a:buChar char="•"/>
            </a:pPr>
            <a:r>
              <a:rPr lang="en-US" sz="1800" dirty="0"/>
              <a:t>Unreimbursed medical/dental expenses exceeding 5% of income</a:t>
            </a:r>
          </a:p>
          <a:p>
            <a:pPr marL="285750" indent="-285750">
              <a:buFont typeface="Arial" panose="020B0604020202020204" pitchFamily="34" charset="0"/>
              <a:buChar char="•"/>
            </a:pPr>
            <a:r>
              <a:rPr lang="en-US" sz="1800" dirty="0"/>
              <a:t>Annual allowance to recognize parents are also saving for younger siblings’ anticipated college costs</a:t>
            </a:r>
          </a:p>
          <a:p>
            <a:endParaRPr lang="en-US" dirty="0"/>
          </a:p>
        </p:txBody>
      </p:sp>
    </p:spTree>
    <p:extLst>
      <p:ext uri="{BB962C8B-B14F-4D97-AF65-F5344CB8AC3E}">
        <p14:creationId xmlns:p14="http://schemas.microsoft.com/office/powerpoint/2010/main" val="593554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7F8FFF-3F6E-4A36-8621-936F42FE599A}"/>
              </a:ext>
            </a:extLst>
          </p:cNvPr>
          <p:cNvSpPr>
            <a:spLocks noGrp="1"/>
          </p:cNvSpPr>
          <p:nvPr>
            <p:ph type="title"/>
          </p:nvPr>
        </p:nvSpPr>
        <p:spPr>
          <a:xfrm>
            <a:off x="728444" y="323180"/>
            <a:ext cx="10515600" cy="1325563"/>
          </a:xfrm>
        </p:spPr>
        <p:txBody>
          <a:bodyPr>
            <a:normAutofit/>
          </a:bodyPr>
          <a:lstStyle/>
          <a:p>
            <a:r>
              <a:rPr lang="en-US" b="1" dirty="0">
                <a:solidFill>
                  <a:srgbClr val="753BBD"/>
                </a:solidFill>
              </a:rPr>
              <a:t>Assets</a:t>
            </a:r>
          </a:p>
        </p:txBody>
      </p:sp>
      <p:sp>
        <p:nvSpPr>
          <p:cNvPr id="3" name="Content Placeholder 2">
            <a:extLst>
              <a:ext uri="{FF2B5EF4-FFF2-40B4-BE49-F238E27FC236}">
                <a16:creationId xmlns:a16="http://schemas.microsoft.com/office/drawing/2014/main" xmlns="" id="{6BE1A72A-03E2-407A-8185-4ED115786A41}"/>
              </a:ext>
            </a:extLst>
          </p:cNvPr>
          <p:cNvSpPr>
            <a:spLocks noGrp="1"/>
          </p:cNvSpPr>
          <p:nvPr>
            <p:ph idx="1"/>
          </p:nvPr>
        </p:nvSpPr>
        <p:spPr/>
        <p:txBody>
          <a:bodyPr>
            <a:normAutofit fontScale="92500" lnSpcReduction="10000"/>
          </a:bodyPr>
          <a:lstStyle/>
          <a:p>
            <a:pPr marL="0" indent="0">
              <a:buNone/>
            </a:pPr>
            <a:r>
              <a:rPr lang="en-US" b="1" dirty="0"/>
              <a:t>BOTH FM and IM:</a:t>
            </a:r>
          </a:p>
          <a:p>
            <a:pPr marL="342900" indent="-342900">
              <a:buFont typeface="Arial" panose="020B0604020202020204" pitchFamily="34" charset="0"/>
              <a:buChar char="•"/>
            </a:pPr>
            <a:r>
              <a:rPr lang="en-US" dirty="0"/>
              <a:t>Current balance of parent and student cash, savings, &amp; checking accounts</a:t>
            </a:r>
          </a:p>
          <a:p>
            <a:endParaRPr lang="en-US" dirty="0"/>
          </a:p>
          <a:p>
            <a:pPr marL="342900" indent="-342900">
              <a:buFont typeface="Arial" panose="020B0604020202020204" pitchFamily="34" charset="0"/>
              <a:buChar char="•"/>
            </a:pPr>
            <a:r>
              <a:rPr lang="en-US" dirty="0"/>
              <a:t>Investments &amp; investment property</a:t>
            </a:r>
          </a:p>
          <a:p>
            <a:pPr marL="1085850" lvl="1" indent="-342900"/>
            <a:r>
              <a:rPr lang="en-US" dirty="0"/>
              <a:t>Real estate, mutual funds, trust funds, stocks, bonds</a:t>
            </a:r>
          </a:p>
          <a:p>
            <a:pPr marL="1085850" lvl="1" indent="-342900"/>
            <a:r>
              <a:rPr lang="en-US" dirty="0"/>
              <a:t>529 savings plans, prepaid tuition plans</a:t>
            </a:r>
          </a:p>
          <a:p>
            <a:pPr lvl="1" indent="0">
              <a:buNone/>
            </a:pPr>
            <a:endParaRPr lang="en-US" dirty="0"/>
          </a:p>
          <a:p>
            <a:pPr marL="342900" indent="-342900">
              <a:buFont typeface="Arial" panose="020B0604020202020204" pitchFamily="34" charset="0"/>
              <a:buChar char="•"/>
            </a:pPr>
            <a:r>
              <a:rPr lang="en-US" dirty="0"/>
              <a:t>Business Equity (if more than 100 employees)</a:t>
            </a:r>
          </a:p>
          <a:p>
            <a:endParaRPr lang="en-US" dirty="0"/>
          </a:p>
          <a:p>
            <a:pPr marL="342900" indent="-342900">
              <a:buFont typeface="Arial" panose="020B0604020202020204" pitchFamily="34" charset="0"/>
              <a:buChar char="•"/>
            </a:pPr>
            <a:r>
              <a:rPr lang="en-US" dirty="0"/>
              <a:t>Farm Equity (if family does not live on the farm)</a:t>
            </a:r>
          </a:p>
          <a:p>
            <a:endParaRPr lang="en-US" dirty="0"/>
          </a:p>
        </p:txBody>
      </p:sp>
    </p:spTree>
    <p:extLst>
      <p:ext uri="{BB962C8B-B14F-4D97-AF65-F5344CB8AC3E}">
        <p14:creationId xmlns:p14="http://schemas.microsoft.com/office/powerpoint/2010/main" val="1390909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E47512-D64A-4485-ACBC-D909D3E345E6}"/>
              </a:ext>
            </a:extLst>
          </p:cNvPr>
          <p:cNvSpPr>
            <a:spLocks noGrp="1"/>
          </p:cNvSpPr>
          <p:nvPr>
            <p:ph type="title"/>
          </p:nvPr>
        </p:nvSpPr>
        <p:spPr>
          <a:xfrm>
            <a:off x="712365" y="348347"/>
            <a:ext cx="10515600" cy="1325563"/>
          </a:xfrm>
        </p:spPr>
        <p:txBody>
          <a:bodyPr>
            <a:normAutofit/>
          </a:bodyPr>
          <a:lstStyle/>
          <a:p>
            <a:r>
              <a:rPr lang="en-US" b="1" dirty="0">
                <a:solidFill>
                  <a:srgbClr val="753BBD"/>
                </a:solidFill>
              </a:rPr>
              <a:t>Assets</a:t>
            </a:r>
          </a:p>
        </p:txBody>
      </p:sp>
      <p:sp>
        <p:nvSpPr>
          <p:cNvPr id="3" name="Content Placeholder 2">
            <a:extLst>
              <a:ext uri="{FF2B5EF4-FFF2-40B4-BE49-F238E27FC236}">
                <a16:creationId xmlns:a16="http://schemas.microsoft.com/office/drawing/2014/main" xmlns="" id="{ECD12E45-68FF-4FCF-92A2-830AFC66DE90}"/>
              </a:ext>
            </a:extLst>
          </p:cNvPr>
          <p:cNvSpPr>
            <a:spLocks noGrp="1"/>
          </p:cNvSpPr>
          <p:nvPr>
            <p:ph idx="1"/>
          </p:nvPr>
        </p:nvSpPr>
        <p:spPr>
          <a:xfrm>
            <a:off x="838200" y="1491449"/>
            <a:ext cx="10214499" cy="4685514"/>
          </a:xfrm>
        </p:spPr>
        <p:txBody>
          <a:bodyPr>
            <a:normAutofit fontScale="92500" lnSpcReduction="20000"/>
          </a:bodyPr>
          <a:lstStyle/>
          <a:p>
            <a:pPr marL="0" indent="0">
              <a:buNone/>
            </a:pPr>
            <a:r>
              <a:rPr lang="en-US" b="1" dirty="0"/>
              <a:t>IM ONLY:</a:t>
            </a:r>
          </a:p>
          <a:p>
            <a:pPr marL="342900" indent="-342900">
              <a:buFont typeface="Arial" panose="020B0604020202020204" pitchFamily="34" charset="0"/>
              <a:buChar char="•"/>
            </a:pPr>
            <a:r>
              <a:rPr lang="en-US" dirty="0"/>
              <a:t>Home equity</a:t>
            </a:r>
          </a:p>
          <a:p>
            <a:pPr marL="342900" indent="-342900">
              <a:buFont typeface="Arial" panose="020B0604020202020204" pitchFamily="34" charset="0"/>
              <a:buChar char="•"/>
            </a:pPr>
            <a:r>
              <a:rPr lang="en-US" dirty="0"/>
              <a:t>Business equity (regardless of the number of employees)</a:t>
            </a:r>
          </a:p>
          <a:p>
            <a:pPr marL="342900" indent="-342900">
              <a:buFont typeface="Arial" panose="020B0604020202020204" pitchFamily="34" charset="0"/>
              <a:buChar char="•"/>
            </a:pPr>
            <a:r>
              <a:rPr lang="en-US" dirty="0"/>
              <a:t>Farm equity (even when family lives on the farm)</a:t>
            </a:r>
          </a:p>
          <a:p>
            <a:pPr marL="342900" indent="-342900">
              <a:buFont typeface="Arial" panose="020B0604020202020204" pitchFamily="34" charset="0"/>
              <a:buChar char="•"/>
            </a:pPr>
            <a:r>
              <a:rPr lang="en-US" dirty="0"/>
              <a:t>Parental assets held in the name of younger children</a:t>
            </a:r>
          </a:p>
          <a:p>
            <a:endParaRPr lang="en-US" dirty="0"/>
          </a:p>
          <a:p>
            <a:pPr marL="0" indent="0">
              <a:buNone/>
            </a:pPr>
            <a:r>
              <a:rPr lang="en-US" b="1" dirty="0"/>
              <a:t>NEITHER ANALYSIS:</a:t>
            </a:r>
          </a:p>
          <a:p>
            <a:pPr marL="342900" indent="-342900">
              <a:buFont typeface="Arial" panose="020B0604020202020204" pitchFamily="34" charset="0"/>
              <a:buChar char="•"/>
            </a:pPr>
            <a:r>
              <a:rPr lang="en-US" dirty="0"/>
              <a:t>Qualified retirement savings</a:t>
            </a:r>
          </a:p>
          <a:p>
            <a:pPr marL="342900" indent="-342900">
              <a:buFont typeface="Arial" panose="020B0604020202020204" pitchFamily="34" charset="0"/>
              <a:buChar char="•"/>
            </a:pPr>
            <a:r>
              <a:rPr lang="en-US" dirty="0"/>
              <a:t>Life insurance</a:t>
            </a:r>
          </a:p>
          <a:p>
            <a:pPr marL="342900" indent="-342900">
              <a:buFont typeface="Arial" panose="020B0604020202020204" pitchFamily="34" charset="0"/>
              <a:buChar char="•"/>
            </a:pPr>
            <a:r>
              <a:rPr lang="en-US" dirty="0"/>
              <a:t>Section 529 plans held by others (although distributions count as the student’s future untaxed income, as bills paid on the student’s behalf)</a:t>
            </a:r>
          </a:p>
          <a:p>
            <a:endParaRPr lang="en-US" dirty="0"/>
          </a:p>
        </p:txBody>
      </p:sp>
    </p:spTree>
    <p:extLst>
      <p:ext uri="{BB962C8B-B14F-4D97-AF65-F5344CB8AC3E}">
        <p14:creationId xmlns:p14="http://schemas.microsoft.com/office/powerpoint/2010/main" val="2333042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FE2CEB-1202-4B39-99BC-FF5D7237232F}"/>
              </a:ext>
            </a:extLst>
          </p:cNvPr>
          <p:cNvSpPr>
            <a:spLocks noGrp="1"/>
          </p:cNvSpPr>
          <p:nvPr>
            <p:ph type="title"/>
          </p:nvPr>
        </p:nvSpPr>
        <p:spPr>
          <a:xfrm>
            <a:off x="620785" y="365125"/>
            <a:ext cx="10733015" cy="1325563"/>
          </a:xfrm>
        </p:spPr>
        <p:txBody>
          <a:bodyPr>
            <a:normAutofit/>
          </a:bodyPr>
          <a:lstStyle/>
          <a:p>
            <a:r>
              <a:rPr lang="en-US" b="1" dirty="0">
                <a:solidFill>
                  <a:srgbClr val="753BBD"/>
                </a:solidFill>
              </a:rPr>
              <a:t>Asset Allowances</a:t>
            </a:r>
          </a:p>
        </p:txBody>
      </p:sp>
      <p:sp>
        <p:nvSpPr>
          <p:cNvPr id="3" name="Content Placeholder 2">
            <a:extLst>
              <a:ext uri="{FF2B5EF4-FFF2-40B4-BE49-F238E27FC236}">
                <a16:creationId xmlns:a16="http://schemas.microsoft.com/office/drawing/2014/main" xmlns="" id="{5357AA2A-361A-4C17-8E0C-603EFB132791}"/>
              </a:ext>
            </a:extLst>
          </p:cNvPr>
          <p:cNvSpPr>
            <a:spLocks noGrp="1"/>
          </p:cNvSpPr>
          <p:nvPr>
            <p:ph idx="1"/>
          </p:nvPr>
        </p:nvSpPr>
        <p:spPr/>
        <p:txBody>
          <a:bodyPr>
            <a:normAutofit fontScale="92500" lnSpcReduction="20000"/>
          </a:bodyPr>
          <a:lstStyle/>
          <a:p>
            <a:pPr marL="0" indent="0">
              <a:buNone/>
            </a:pPr>
            <a:r>
              <a:rPr lang="en-US" b="1" dirty="0"/>
              <a:t>IM Only:</a:t>
            </a:r>
          </a:p>
          <a:p>
            <a:pPr marL="342900" indent="-342900">
              <a:buFont typeface="Arial" panose="020B0604020202020204" pitchFamily="34" charset="0"/>
              <a:buChar char="•"/>
            </a:pPr>
            <a:r>
              <a:rPr lang="en-US" dirty="0"/>
              <a:t>Protection for cumulative savings for future education costs (recognition that parents must also save for younger siblings who might also plan to go to college)</a:t>
            </a:r>
          </a:p>
          <a:p>
            <a:pPr marL="342900" indent="-342900">
              <a:buFont typeface="Arial" panose="020B0604020202020204" pitchFamily="34" charset="0"/>
              <a:buChar char="•"/>
            </a:pPr>
            <a:r>
              <a:rPr lang="en-US" dirty="0"/>
              <a:t>Protection for emergency expenses</a:t>
            </a:r>
          </a:p>
          <a:p>
            <a:pPr marL="342900" indent="-342900">
              <a:buFont typeface="Arial" panose="020B0604020202020204" pitchFamily="34" charset="0"/>
              <a:buChar char="•"/>
            </a:pPr>
            <a:r>
              <a:rPr lang="en-US" dirty="0"/>
              <a:t>Protection for lower income families who may rely on assets to supplement income</a:t>
            </a:r>
          </a:p>
          <a:p>
            <a:endParaRPr lang="en-US" dirty="0"/>
          </a:p>
          <a:p>
            <a:pPr marL="0" indent="0">
              <a:buNone/>
            </a:pPr>
            <a:r>
              <a:rPr lang="en-US" b="1" dirty="0"/>
              <a:t>FM Only:</a:t>
            </a:r>
          </a:p>
          <a:p>
            <a:pPr marL="342900" indent="-342900">
              <a:buFont typeface="Arial" panose="020B0604020202020204" pitchFamily="34" charset="0"/>
              <a:buChar char="•"/>
            </a:pPr>
            <a:r>
              <a:rPr lang="en-US" dirty="0"/>
              <a:t>Education savings and asset protection allowance</a:t>
            </a:r>
          </a:p>
          <a:p>
            <a:pPr marL="1085850" lvl="1" indent="-342900"/>
            <a:r>
              <a:rPr lang="en-US" dirty="0"/>
              <a:t>Based on age of older parent</a:t>
            </a:r>
          </a:p>
          <a:p>
            <a:endParaRPr lang="en-US" dirty="0"/>
          </a:p>
        </p:txBody>
      </p:sp>
    </p:spTree>
    <p:extLst>
      <p:ext uri="{BB962C8B-B14F-4D97-AF65-F5344CB8AC3E}">
        <p14:creationId xmlns:p14="http://schemas.microsoft.com/office/powerpoint/2010/main" val="1652695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97CD28-F30C-4B13-BB58-52E903D6A3D7}"/>
              </a:ext>
            </a:extLst>
          </p:cNvPr>
          <p:cNvSpPr>
            <a:spLocks noGrp="1"/>
          </p:cNvSpPr>
          <p:nvPr>
            <p:ph type="title"/>
          </p:nvPr>
        </p:nvSpPr>
        <p:spPr>
          <a:xfrm>
            <a:off x="771787" y="407070"/>
            <a:ext cx="10422622" cy="1325563"/>
          </a:xfrm>
        </p:spPr>
        <p:txBody>
          <a:bodyPr>
            <a:normAutofit/>
          </a:bodyPr>
          <a:lstStyle/>
          <a:p>
            <a:r>
              <a:rPr lang="en-US" b="1" dirty="0">
                <a:solidFill>
                  <a:srgbClr val="753BBD"/>
                </a:solidFill>
              </a:rPr>
              <a:t>Tips for Success</a:t>
            </a:r>
          </a:p>
        </p:txBody>
      </p:sp>
      <p:sp>
        <p:nvSpPr>
          <p:cNvPr id="3" name="Content Placeholder 2">
            <a:extLst>
              <a:ext uri="{FF2B5EF4-FFF2-40B4-BE49-F238E27FC236}">
                <a16:creationId xmlns:a16="http://schemas.microsoft.com/office/drawing/2014/main" xmlns="" id="{E4709772-FDF9-4B19-A0A2-AA7DDDD3AC2C}"/>
              </a:ext>
            </a:extLst>
          </p:cNvPr>
          <p:cNvSpPr>
            <a:spLocks noGrp="1"/>
          </p:cNvSpPr>
          <p:nvPr>
            <p:ph idx="1"/>
          </p:nvPr>
        </p:nvSpPr>
        <p:spPr>
          <a:xfrm>
            <a:off x="838200" y="1732633"/>
            <a:ext cx="10515600" cy="4136322"/>
          </a:xfrm>
        </p:spPr>
        <p:txBody>
          <a:bodyPr>
            <a:normAutofit fontScale="92500" lnSpcReduction="20000"/>
          </a:bodyPr>
          <a:lstStyle/>
          <a:p>
            <a:pPr marL="342900" indent="-342900"/>
            <a:r>
              <a:rPr lang="en-US" dirty="0"/>
              <a:t>Advise students to meet the earliest application deadline among the schools they are considering.</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Ensure consistency on the FAFSA and CSS Profile</a:t>
            </a:r>
          </a:p>
          <a:p>
            <a:pPr marL="1085850" lvl="1" indent="-342900"/>
            <a:r>
              <a:rPr lang="en-US" dirty="0"/>
              <a:t>Encourage families to consider completing the CSS Profile first!</a:t>
            </a:r>
          </a:p>
          <a:p>
            <a:pPr marL="1085850" lvl="1" indent="-342900"/>
            <a:r>
              <a:rPr lang="en-US" dirty="0"/>
              <a:t>Some questions are worded in greater detail on the CSS Profile but should result in the same answers.</a:t>
            </a:r>
          </a:p>
          <a:p>
            <a:pPr marL="1085850" lvl="1" indent="-342900"/>
            <a:r>
              <a:rPr lang="en-US" dirty="0"/>
              <a:t>Any discrepancies may delay the process if the school must contact the family for clarification.</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Check for required documentation and how to submit.  Could be different for each school.</a:t>
            </a:r>
          </a:p>
          <a:p>
            <a:endParaRPr lang="en-US" dirty="0"/>
          </a:p>
        </p:txBody>
      </p:sp>
    </p:spTree>
    <p:extLst>
      <p:ext uri="{BB962C8B-B14F-4D97-AF65-F5344CB8AC3E}">
        <p14:creationId xmlns:p14="http://schemas.microsoft.com/office/powerpoint/2010/main" val="827927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815D06-EE6C-4EB4-A338-0E3CCA755370}"/>
              </a:ext>
            </a:extLst>
          </p:cNvPr>
          <p:cNvSpPr>
            <a:spLocks noGrp="1"/>
          </p:cNvSpPr>
          <p:nvPr>
            <p:ph type="title"/>
          </p:nvPr>
        </p:nvSpPr>
        <p:spPr>
          <a:xfrm>
            <a:off x="838200" y="440626"/>
            <a:ext cx="10515600" cy="1325563"/>
          </a:xfrm>
        </p:spPr>
        <p:txBody>
          <a:bodyPr>
            <a:normAutofit/>
          </a:bodyPr>
          <a:lstStyle/>
          <a:p>
            <a:r>
              <a:rPr lang="en-US" b="1" dirty="0">
                <a:solidFill>
                  <a:srgbClr val="753BBD"/>
                </a:solidFill>
              </a:rPr>
              <a:t>Why Might Students receive very Different Financial Aid Offers from Similar Schools?</a:t>
            </a:r>
          </a:p>
        </p:txBody>
      </p:sp>
      <p:sp>
        <p:nvSpPr>
          <p:cNvPr id="3" name="Content Placeholder 2">
            <a:extLst>
              <a:ext uri="{FF2B5EF4-FFF2-40B4-BE49-F238E27FC236}">
                <a16:creationId xmlns:a16="http://schemas.microsoft.com/office/drawing/2014/main" xmlns="" id="{622C125D-D399-49A2-B894-DCEF85087A6B}"/>
              </a:ext>
            </a:extLst>
          </p:cNvPr>
          <p:cNvSpPr>
            <a:spLocks noGrp="1"/>
          </p:cNvSpPr>
          <p:nvPr>
            <p:ph idx="1"/>
          </p:nvPr>
        </p:nvSpPr>
        <p:spPr/>
        <p:txBody>
          <a:bodyPr>
            <a:normAutofit fontScale="77500" lnSpcReduction="20000"/>
          </a:bodyPr>
          <a:lstStyle/>
          <a:p>
            <a:pPr marL="342900" indent="-342900">
              <a:buFont typeface="Arial" panose="020B0604020202020204" pitchFamily="34" charset="0"/>
              <a:buChar char="•"/>
            </a:pPr>
            <a:r>
              <a:rPr lang="en-US" sz="2800" dirty="0"/>
              <a:t>Consideration of Noncustodial Parent’s Information</a:t>
            </a:r>
          </a:p>
          <a:p>
            <a:pPr marL="342900" indent="-342900">
              <a:buFont typeface="Arial" panose="020B0604020202020204" pitchFamily="34" charset="0"/>
              <a:buChar char="•"/>
            </a:pPr>
            <a:r>
              <a:rPr lang="en-US" sz="2800" dirty="0"/>
              <a:t>Treatment of Older Siblings in Graduate School</a:t>
            </a:r>
          </a:p>
          <a:p>
            <a:pPr marL="342900" indent="-342900">
              <a:buFont typeface="Arial" panose="020B0604020202020204" pitchFamily="34" charset="0"/>
              <a:buChar char="•"/>
            </a:pPr>
            <a:r>
              <a:rPr lang="en-US" sz="2800" dirty="0"/>
              <a:t>Treatment of Siblings Enrolled Less than Full-Time and/or at Lower-Cost Institutions</a:t>
            </a:r>
          </a:p>
          <a:p>
            <a:pPr marL="342900" indent="-342900">
              <a:buFont typeface="Arial" panose="020B0604020202020204" pitchFamily="34" charset="0"/>
              <a:buChar char="•"/>
            </a:pPr>
            <a:r>
              <a:rPr lang="en-US" sz="2800" dirty="0"/>
              <a:t>Consideration of Tuition Costs for Younger Siblings in Private Elementary or Secondary School</a:t>
            </a:r>
          </a:p>
          <a:p>
            <a:pPr marL="342900" indent="-342900">
              <a:buFont typeface="Arial" panose="020B0604020202020204" pitchFamily="34" charset="0"/>
              <a:buChar char="•"/>
            </a:pPr>
            <a:r>
              <a:rPr lang="en-US" sz="2800" dirty="0"/>
              <a:t>Consideration of Educational Loan Indebtedness</a:t>
            </a:r>
          </a:p>
          <a:p>
            <a:pPr marL="342900" indent="-342900">
              <a:buFont typeface="Arial" panose="020B0604020202020204" pitchFamily="34" charset="0"/>
              <a:buChar char="•"/>
            </a:pPr>
            <a:r>
              <a:rPr lang="en-US" sz="2800" dirty="0"/>
              <a:t>Allowance for Residence in a Higher Cost of Living </a:t>
            </a:r>
            <a:r>
              <a:rPr lang="en-US" dirty="0"/>
              <a:t>Area</a:t>
            </a:r>
            <a:endParaRPr lang="en-US" sz="2800" dirty="0"/>
          </a:p>
          <a:p>
            <a:pPr marL="342900" indent="-342900">
              <a:buFont typeface="Arial" panose="020B0604020202020204" pitchFamily="34" charset="0"/>
              <a:buChar char="•"/>
            </a:pPr>
            <a:r>
              <a:rPr lang="en-US" sz="2800" dirty="0"/>
              <a:t>Differing Treatment of Home Equity</a:t>
            </a:r>
          </a:p>
          <a:p>
            <a:pPr marL="342900" indent="-342900">
              <a:buFont typeface="Arial" panose="020B0604020202020204" pitchFamily="34" charset="0"/>
              <a:buChar char="•"/>
            </a:pPr>
            <a:r>
              <a:rPr lang="en-US" sz="2800" dirty="0"/>
              <a:t>Adding Back Business Losses and/or Depreciation</a:t>
            </a:r>
          </a:p>
          <a:p>
            <a:pPr marL="342900" indent="-342900">
              <a:buFont typeface="Arial" panose="020B0604020202020204" pitchFamily="34" charset="0"/>
              <a:buChar char="•"/>
            </a:pPr>
            <a:r>
              <a:rPr lang="en-US" sz="2800" dirty="0"/>
              <a:t>Preferential Packaging</a:t>
            </a:r>
          </a:p>
          <a:p>
            <a:pPr marL="342900" indent="-342900">
              <a:buFont typeface="Arial" panose="020B0604020202020204" pitchFamily="34" charset="0"/>
              <a:buChar char="•"/>
            </a:pPr>
            <a:r>
              <a:rPr lang="en-US" sz="2800" dirty="0"/>
              <a:t>No-Loan Packages</a:t>
            </a:r>
          </a:p>
          <a:p>
            <a:pPr marL="342900" indent="-342900">
              <a:buFont typeface="Arial" panose="020B0604020202020204" pitchFamily="34" charset="0"/>
              <a:buChar char="•"/>
            </a:pPr>
            <a:r>
              <a:rPr lang="en-US" sz="2800" dirty="0"/>
              <a:t>Merit vs Need</a:t>
            </a:r>
          </a:p>
          <a:p>
            <a:endParaRPr lang="en-US" dirty="0"/>
          </a:p>
        </p:txBody>
      </p:sp>
    </p:spTree>
    <p:extLst>
      <p:ext uri="{BB962C8B-B14F-4D97-AF65-F5344CB8AC3E}">
        <p14:creationId xmlns:p14="http://schemas.microsoft.com/office/powerpoint/2010/main" val="239092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EC48FD-A357-0345-9325-E0065548580A}"/>
              </a:ext>
            </a:extLst>
          </p:cNvPr>
          <p:cNvSpPr>
            <a:spLocks noGrp="1"/>
          </p:cNvSpPr>
          <p:nvPr>
            <p:ph type="title"/>
          </p:nvPr>
        </p:nvSpPr>
        <p:spPr>
          <a:xfrm>
            <a:off x="291034" y="1494970"/>
            <a:ext cx="4206761" cy="3294220"/>
          </a:xfrm>
        </p:spPr>
        <p:txBody>
          <a:bodyPr>
            <a:noAutofit/>
          </a:bodyPr>
          <a:lstStyle/>
          <a:p>
            <a:pPr>
              <a:lnSpc>
                <a:spcPct val="100000"/>
              </a:lnSpc>
            </a:pPr>
            <a:r>
              <a:rPr lang="en-US" sz="4000" b="1" dirty="0">
                <a:solidFill>
                  <a:srgbClr val="7A5BB5"/>
                </a:solidFill>
              </a:rPr>
              <a:t>Professional Development,</a:t>
            </a:r>
            <a:br>
              <a:rPr lang="en-US" sz="4000" b="1" dirty="0">
                <a:solidFill>
                  <a:srgbClr val="7A5BB5"/>
                </a:solidFill>
              </a:rPr>
            </a:br>
            <a:r>
              <a:rPr lang="en-US" sz="4000" b="1" dirty="0">
                <a:solidFill>
                  <a:srgbClr val="7A5BB5"/>
                </a:solidFill>
              </a:rPr>
              <a:t>Collaboration, Advocacy, </a:t>
            </a:r>
            <a:br>
              <a:rPr lang="en-US" sz="4000" b="1" dirty="0">
                <a:solidFill>
                  <a:srgbClr val="7A5BB5"/>
                </a:solidFill>
              </a:rPr>
            </a:br>
            <a:r>
              <a:rPr lang="en-US" sz="4000" b="1" dirty="0">
                <a:solidFill>
                  <a:srgbClr val="7A5BB5"/>
                </a:solidFill>
              </a:rPr>
              <a:t>Support,</a:t>
            </a:r>
            <a:br>
              <a:rPr lang="en-US" sz="4000" b="1" dirty="0">
                <a:solidFill>
                  <a:srgbClr val="7A5BB5"/>
                </a:solidFill>
              </a:rPr>
            </a:br>
            <a:r>
              <a:rPr lang="en-US" sz="4000" b="1" dirty="0">
                <a:solidFill>
                  <a:srgbClr val="7A5BB5"/>
                </a:solidFill>
              </a:rPr>
              <a:t>Friendship</a:t>
            </a:r>
            <a:endParaRPr lang="en-US" sz="4000" b="1" dirty="0"/>
          </a:p>
        </p:txBody>
      </p:sp>
      <p:pic>
        <p:nvPicPr>
          <p:cNvPr id="4" name="Picture 3" descr="pics.png">
            <a:extLst>
              <a:ext uri="{FF2B5EF4-FFF2-40B4-BE49-F238E27FC236}">
                <a16:creationId xmlns:a16="http://schemas.microsoft.com/office/drawing/2014/main" xmlns="" id="{C179B42F-D952-BF43-87D4-E918B44FB8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6650" y="713602"/>
            <a:ext cx="7941355" cy="4699529"/>
          </a:xfrm>
          <a:prstGeom prst="rect">
            <a:avLst/>
          </a:prstGeom>
        </p:spPr>
      </p:pic>
    </p:spTree>
    <p:extLst>
      <p:ext uri="{BB962C8B-B14F-4D97-AF65-F5344CB8AC3E}">
        <p14:creationId xmlns:p14="http://schemas.microsoft.com/office/powerpoint/2010/main" val="2910790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F71FA8-CF44-4C1A-BF75-D13AAC6383F7}"/>
              </a:ext>
            </a:extLst>
          </p:cNvPr>
          <p:cNvSpPr>
            <a:spLocks noGrp="1"/>
          </p:cNvSpPr>
          <p:nvPr>
            <p:ph type="title"/>
          </p:nvPr>
        </p:nvSpPr>
        <p:spPr>
          <a:xfrm>
            <a:off x="553673" y="365125"/>
            <a:ext cx="10800127" cy="1325563"/>
          </a:xfrm>
        </p:spPr>
        <p:txBody>
          <a:bodyPr>
            <a:normAutofit/>
          </a:bodyPr>
          <a:lstStyle/>
          <a:p>
            <a:r>
              <a:rPr lang="en-US" b="1" dirty="0">
                <a:solidFill>
                  <a:srgbClr val="753BBD"/>
                </a:solidFill>
              </a:rPr>
              <a:t>Merit vs. Need</a:t>
            </a:r>
          </a:p>
        </p:txBody>
      </p:sp>
      <p:sp>
        <p:nvSpPr>
          <p:cNvPr id="3" name="Content Placeholder 2">
            <a:extLst>
              <a:ext uri="{FF2B5EF4-FFF2-40B4-BE49-F238E27FC236}">
                <a16:creationId xmlns:a16="http://schemas.microsoft.com/office/drawing/2014/main" xmlns="" id="{BA23A72B-5D80-44EC-91F9-7A4263EBE007}"/>
              </a:ext>
            </a:extLst>
          </p:cNvPr>
          <p:cNvSpPr>
            <a:spLocks noGrp="1"/>
          </p:cNvSpPr>
          <p:nvPr>
            <p:ph idx="1"/>
          </p:nvPr>
        </p:nvSpPr>
        <p:spPr/>
        <p:txBody>
          <a:bodyPr>
            <a:normAutofit lnSpcReduction="10000"/>
          </a:bodyPr>
          <a:lstStyle/>
          <a:p>
            <a:pPr marL="0" indent="0">
              <a:buNone/>
            </a:pPr>
            <a:r>
              <a:rPr lang="en-US" b="1" dirty="0"/>
              <a:t>Merit:</a:t>
            </a:r>
            <a:r>
              <a:rPr lang="en-US" dirty="0"/>
              <a:t> Based on a student attribute</a:t>
            </a:r>
          </a:p>
          <a:p>
            <a:pPr marL="342900" indent="-342900">
              <a:buFont typeface="Arial" panose="020B0604020202020204" pitchFamily="34" charset="0"/>
              <a:buChar char="•"/>
            </a:pPr>
            <a:r>
              <a:rPr lang="en-US" dirty="0"/>
              <a:t>Academic</a:t>
            </a:r>
          </a:p>
          <a:p>
            <a:pPr marL="342900" indent="-342900">
              <a:buFont typeface="Arial" panose="020B0604020202020204" pitchFamily="34" charset="0"/>
              <a:buChar char="•"/>
            </a:pPr>
            <a:r>
              <a:rPr lang="en-US" dirty="0"/>
              <a:t>Athletic</a:t>
            </a:r>
          </a:p>
          <a:p>
            <a:pPr marL="342900" indent="-342900">
              <a:buFont typeface="Arial" panose="020B0604020202020204" pitchFamily="34" charset="0"/>
              <a:buChar char="•"/>
            </a:pPr>
            <a:r>
              <a:rPr lang="en-US" dirty="0"/>
              <a:t>FAFSA / CSS Profile Form may or may not be required</a:t>
            </a:r>
          </a:p>
          <a:p>
            <a:endParaRPr lang="en-US" dirty="0"/>
          </a:p>
          <a:p>
            <a:pPr marL="0" indent="0">
              <a:buNone/>
            </a:pPr>
            <a:r>
              <a:rPr lang="en-US" b="1" dirty="0"/>
              <a:t>Need:</a:t>
            </a:r>
            <a:r>
              <a:rPr lang="en-US" dirty="0"/>
              <a:t> Based on financial need</a:t>
            </a:r>
          </a:p>
          <a:p>
            <a:endParaRPr lang="en-US" dirty="0"/>
          </a:p>
          <a:p>
            <a:pPr marL="0" indent="0">
              <a:buNone/>
            </a:pPr>
            <a:r>
              <a:rPr lang="en-US" dirty="0"/>
              <a:t>Make sure families understand the difference when reviewing financial aid packages, as well as conditions for renewal.</a:t>
            </a:r>
          </a:p>
          <a:p>
            <a:endParaRPr lang="en-US" dirty="0"/>
          </a:p>
        </p:txBody>
      </p:sp>
    </p:spTree>
    <p:extLst>
      <p:ext uri="{BB962C8B-B14F-4D97-AF65-F5344CB8AC3E}">
        <p14:creationId xmlns:p14="http://schemas.microsoft.com/office/powerpoint/2010/main" val="3776014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29AE77-3A09-447B-B179-42AA41E70660}"/>
              </a:ext>
            </a:extLst>
          </p:cNvPr>
          <p:cNvSpPr>
            <a:spLocks noGrp="1"/>
          </p:cNvSpPr>
          <p:nvPr>
            <p:ph type="title"/>
          </p:nvPr>
        </p:nvSpPr>
        <p:spPr>
          <a:xfrm>
            <a:off x="679508" y="365125"/>
            <a:ext cx="10674292" cy="1325563"/>
          </a:xfrm>
        </p:spPr>
        <p:txBody>
          <a:bodyPr>
            <a:normAutofit/>
          </a:bodyPr>
          <a:lstStyle/>
          <a:p>
            <a:r>
              <a:rPr lang="en-US" b="1" dirty="0">
                <a:solidFill>
                  <a:srgbClr val="753BBD"/>
                </a:solidFill>
              </a:rPr>
              <a:t>Grants and Scholarships</a:t>
            </a:r>
          </a:p>
        </p:txBody>
      </p:sp>
      <p:sp>
        <p:nvSpPr>
          <p:cNvPr id="3" name="Content Placeholder 2">
            <a:extLst>
              <a:ext uri="{FF2B5EF4-FFF2-40B4-BE49-F238E27FC236}">
                <a16:creationId xmlns:a16="http://schemas.microsoft.com/office/drawing/2014/main" xmlns="" id="{36CA6A05-AC86-4EA4-9EFE-BDF3F9080C44}"/>
              </a:ext>
            </a:extLst>
          </p:cNvPr>
          <p:cNvSpPr>
            <a:spLocks noGrp="1"/>
          </p:cNvSpPr>
          <p:nvPr>
            <p:ph idx="1"/>
          </p:nvPr>
        </p:nvSpPr>
        <p:spPr/>
        <p:txBody>
          <a:bodyPr/>
          <a:lstStyle/>
          <a:p>
            <a:r>
              <a:rPr lang="en-US" dirty="0"/>
              <a:t>Free money: no expectation of repayment</a:t>
            </a:r>
          </a:p>
          <a:p>
            <a:pPr marL="0" indent="0">
              <a:buNone/>
            </a:pPr>
            <a:endParaRPr lang="en-US" dirty="0"/>
          </a:p>
          <a:p>
            <a:r>
              <a:rPr lang="en-US" dirty="0"/>
              <a:t>Available from Federal and State governments, from the college/university, and from outside organizations</a:t>
            </a:r>
          </a:p>
        </p:txBody>
      </p:sp>
    </p:spTree>
    <p:extLst>
      <p:ext uri="{BB962C8B-B14F-4D97-AF65-F5344CB8AC3E}">
        <p14:creationId xmlns:p14="http://schemas.microsoft.com/office/powerpoint/2010/main" val="235727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21D561-9441-430C-9964-4BFA6EBB598E}"/>
              </a:ext>
            </a:extLst>
          </p:cNvPr>
          <p:cNvSpPr>
            <a:spLocks noGrp="1"/>
          </p:cNvSpPr>
          <p:nvPr>
            <p:ph type="title"/>
          </p:nvPr>
        </p:nvSpPr>
        <p:spPr>
          <a:xfrm>
            <a:off x="654341" y="365125"/>
            <a:ext cx="10699459" cy="1325563"/>
          </a:xfrm>
        </p:spPr>
        <p:txBody>
          <a:bodyPr/>
          <a:lstStyle/>
          <a:p>
            <a:r>
              <a:rPr lang="en-US" b="1" dirty="0">
                <a:solidFill>
                  <a:srgbClr val="753BBD"/>
                </a:solidFill>
              </a:rPr>
              <a:t>Work-Study</a:t>
            </a:r>
            <a:r>
              <a:rPr lang="en-US" b="1" dirty="0"/>
              <a:t> </a:t>
            </a:r>
          </a:p>
        </p:txBody>
      </p:sp>
      <p:sp>
        <p:nvSpPr>
          <p:cNvPr id="3" name="Content Placeholder 2">
            <a:extLst>
              <a:ext uri="{FF2B5EF4-FFF2-40B4-BE49-F238E27FC236}">
                <a16:creationId xmlns:a16="http://schemas.microsoft.com/office/drawing/2014/main" xmlns="" id="{AA0223FF-4AD4-41ED-B0C4-9599609ADDB3}"/>
              </a:ext>
            </a:extLst>
          </p:cNvPr>
          <p:cNvSpPr>
            <a:spLocks noGrp="1"/>
          </p:cNvSpPr>
          <p:nvPr>
            <p:ph idx="1"/>
          </p:nvPr>
        </p:nvSpPr>
        <p:spPr>
          <a:xfrm>
            <a:off x="838200" y="1446245"/>
            <a:ext cx="10515600" cy="4525347"/>
          </a:xfrm>
        </p:spPr>
        <p:txBody>
          <a:bodyPr/>
          <a:lstStyle/>
          <a:p>
            <a:r>
              <a:rPr lang="en-US" dirty="0"/>
              <a:t>Student employment programs available from Federal and (sometimes) State governments, college/university</a:t>
            </a:r>
          </a:p>
          <a:p>
            <a:endParaRPr lang="en-US" dirty="0"/>
          </a:p>
          <a:p>
            <a:r>
              <a:rPr lang="en-US" dirty="0"/>
              <a:t>Some institutions offer student employment regardless of need, although students demonstrating need might have first hiring preference.</a:t>
            </a:r>
          </a:p>
          <a:p>
            <a:endParaRPr lang="en-US" dirty="0"/>
          </a:p>
          <a:p>
            <a:r>
              <a:rPr lang="en-US" dirty="0"/>
              <a:t>Best to think of work-study as a way to earn spending money for incidentals rather than a means of paying toward student account. </a:t>
            </a:r>
          </a:p>
        </p:txBody>
      </p:sp>
    </p:spTree>
    <p:extLst>
      <p:ext uri="{BB962C8B-B14F-4D97-AF65-F5344CB8AC3E}">
        <p14:creationId xmlns:p14="http://schemas.microsoft.com/office/powerpoint/2010/main" val="2568729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6DD26D-F2DA-4D05-95A3-6A52EC288C43}"/>
              </a:ext>
            </a:extLst>
          </p:cNvPr>
          <p:cNvSpPr>
            <a:spLocks noGrp="1"/>
          </p:cNvSpPr>
          <p:nvPr>
            <p:ph type="title"/>
          </p:nvPr>
        </p:nvSpPr>
        <p:spPr>
          <a:xfrm>
            <a:off x="645952" y="365125"/>
            <a:ext cx="10707848" cy="1325563"/>
          </a:xfrm>
        </p:spPr>
        <p:txBody>
          <a:bodyPr>
            <a:normAutofit/>
          </a:bodyPr>
          <a:lstStyle/>
          <a:p>
            <a:r>
              <a:rPr lang="en-US" b="1" dirty="0">
                <a:solidFill>
                  <a:srgbClr val="753BBD"/>
                </a:solidFill>
              </a:rPr>
              <a:t>Student Loans</a:t>
            </a:r>
          </a:p>
        </p:txBody>
      </p:sp>
      <p:sp>
        <p:nvSpPr>
          <p:cNvPr id="3" name="Content Placeholder 2">
            <a:extLst>
              <a:ext uri="{FF2B5EF4-FFF2-40B4-BE49-F238E27FC236}">
                <a16:creationId xmlns:a16="http://schemas.microsoft.com/office/drawing/2014/main" xmlns="" id="{C05888E1-454B-4AAA-A60A-EFEC0A48EA4D}"/>
              </a:ext>
            </a:extLst>
          </p:cNvPr>
          <p:cNvSpPr>
            <a:spLocks noGrp="1"/>
          </p:cNvSpPr>
          <p:nvPr>
            <p:ph idx="1"/>
          </p:nvPr>
        </p:nvSpPr>
        <p:spPr/>
        <p:txBody>
          <a:bodyPr>
            <a:normAutofit fontScale="85000" lnSpcReduction="20000"/>
          </a:bodyPr>
          <a:lstStyle/>
          <a:p>
            <a:pPr marL="0" indent="0">
              <a:buNone/>
            </a:pPr>
            <a:r>
              <a:rPr lang="en-US" b="1" dirty="0"/>
              <a:t>Federal Direct Subsidized and Unsubsidized Loan Program</a:t>
            </a:r>
          </a:p>
          <a:p>
            <a:endParaRPr lang="en-US" b="1" dirty="0"/>
          </a:p>
          <a:p>
            <a:pPr marL="342900" indent="-342900">
              <a:buFont typeface="Arial" panose="020B0604020202020204" pitchFamily="34" charset="0"/>
              <a:buChar char="•"/>
            </a:pPr>
            <a:r>
              <a:rPr lang="en-US" dirty="0"/>
              <a:t>Subsidized: Based on Need.  No interest accrues while enrolled and for 6 months after graduation</a:t>
            </a:r>
          </a:p>
          <a:p>
            <a:pPr marL="1085850" lvl="1" indent="-342900"/>
            <a:r>
              <a:rPr lang="en-US" sz="1800" dirty="0"/>
              <a:t>Max: $3,500 first year / $4,500 sophomore / $5,500 junior &amp; senior</a:t>
            </a:r>
          </a:p>
          <a:p>
            <a:pPr marL="1085850" lvl="1" indent="-342900"/>
            <a:r>
              <a:rPr lang="en-US" sz="1800" dirty="0"/>
              <a:t>Cost of Attendance – FAFSA EFC – Other Financial Aid </a:t>
            </a:r>
          </a:p>
          <a:p>
            <a:pPr lvl="1" indent="0">
              <a:buNone/>
            </a:pPr>
            <a:endParaRPr lang="en-US" sz="1800" dirty="0"/>
          </a:p>
          <a:p>
            <a:pPr marL="342900" indent="-342900">
              <a:buFont typeface="Arial" panose="020B0604020202020204" pitchFamily="34" charset="0"/>
              <a:buChar char="•"/>
            </a:pPr>
            <a:r>
              <a:rPr lang="en-US" dirty="0"/>
              <a:t>Unsubsidized: NOT Based on Need.  interest accrues while enrolled</a:t>
            </a:r>
          </a:p>
          <a:p>
            <a:pPr marL="1085850" lvl="1" indent="-342900"/>
            <a:r>
              <a:rPr lang="en-US" sz="1800" dirty="0"/>
              <a:t>Same base maximums, plus $2,000</a:t>
            </a:r>
          </a:p>
          <a:p>
            <a:pPr lvl="1" indent="0">
              <a:buNone/>
            </a:pPr>
            <a:endParaRPr lang="en-US" sz="1800" dirty="0"/>
          </a:p>
          <a:p>
            <a:pPr marL="342900" indent="-342900">
              <a:buFont typeface="Arial" panose="020B0604020202020204" pitchFamily="34" charset="0"/>
              <a:buChar char="•"/>
            </a:pPr>
            <a:r>
              <a:rPr lang="en-US" dirty="0"/>
              <a:t>Interest rate is set each July 1</a:t>
            </a:r>
          </a:p>
          <a:p>
            <a:pPr marL="1085850" lvl="1" indent="-342900"/>
            <a:r>
              <a:rPr lang="en-US" dirty="0"/>
              <a:t>Currently 2.75% (Cannot exceed 8.25%)</a:t>
            </a:r>
          </a:p>
          <a:p>
            <a:endParaRPr lang="en-US" dirty="0"/>
          </a:p>
          <a:p>
            <a:pPr marL="342900" indent="-342900">
              <a:buFont typeface="Arial" panose="020B0604020202020204" pitchFamily="34" charset="0"/>
              <a:buChar char="•"/>
            </a:pPr>
            <a:r>
              <a:rPr lang="en-US" dirty="0"/>
              <a:t>Two disbursements: fall and spring</a:t>
            </a:r>
          </a:p>
          <a:p>
            <a:endParaRPr lang="en-US" dirty="0"/>
          </a:p>
        </p:txBody>
      </p:sp>
    </p:spTree>
    <p:extLst>
      <p:ext uri="{BB962C8B-B14F-4D97-AF65-F5344CB8AC3E}">
        <p14:creationId xmlns:p14="http://schemas.microsoft.com/office/powerpoint/2010/main" val="4004611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9056DB-C934-4A85-A146-758E07BED72B}"/>
              </a:ext>
            </a:extLst>
          </p:cNvPr>
          <p:cNvSpPr>
            <a:spLocks noGrp="1"/>
          </p:cNvSpPr>
          <p:nvPr>
            <p:ph type="title"/>
          </p:nvPr>
        </p:nvSpPr>
        <p:spPr>
          <a:xfrm>
            <a:off x="553673" y="356736"/>
            <a:ext cx="10800127" cy="1325563"/>
          </a:xfrm>
        </p:spPr>
        <p:txBody>
          <a:bodyPr>
            <a:normAutofit/>
          </a:bodyPr>
          <a:lstStyle/>
          <a:p>
            <a:r>
              <a:rPr lang="en-US" b="1" dirty="0">
                <a:solidFill>
                  <a:srgbClr val="753BBD"/>
                </a:solidFill>
              </a:rPr>
              <a:t>Parent Loans</a:t>
            </a:r>
          </a:p>
        </p:txBody>
      </p:sp>
      <p:sp>
        <p:nvSpPr>
          <p:cNvPr id="3" name="Content Placeholder 2">
            <a:extLst>
              <a:ext uri="{FF2B5EF4-FFF2-40B4-BE49-F238E27FC236}">
                <a16:creationId xmlns:a16="http://schemas.microsoft.com/office/drawing/2014/main" xmlns="" id="{766D63D5-D8BC-4679-A4D7-4FEC9A9AEBF2}"/>
              </a:ext>
            </a:extLst>
          </p:cNvPr>
          <p:cNvSpPr>
            <a:spLocks noGrp="1"/>
          </p:cNvSpPr>
          <p:nvPr>
            <p:ph idx="1"/>
          </p:nvPr>
        </p:nvSpPr>
        <p:spPr/>
        <p:txBody>
          <a:bodyPr>
            <a:normAutofit fontScale="47500" lnSpcReduction="20000"/>
          </a:bodyPr>
          <a:lstStyle/>
          <a:p>
            <a:pPr marL="0" indent="0">
              <a:buNone/>
            </a:pPr>
            <a:r>
              <a:rPr lang="en-US" sz="7400" b="1" dirty="0"/>
              <a:t>Federal PLUS (Parent Loan for Undergraduate Student)</a:t>
            </a:r>
            <a:endParaRPr lang="en-US" sz="7400" dirty="0"/>
          </a:p>
          <a:p>
            <a:pPr marL="342900" indent="-342900">
              <a:buFont typeface="Arial" panose="020B0604020202020204" pitchFamily="34" charset="0"/>
              <a:buChar char="•"/>
            </a:pPr>
            <a:r>
              <a:rPr lang="en-US" sz="5600" dirty="0"/>
              <a:t>Parent borrows for student</a:t>
            </a:r>
          </a:p>
          <a:p>
            <a:pPr marL="342900" indent="-342900">
              <a:buFont typeface="Arial" panose="020B0604020202020204" pitchFamily="34" charset="0"/>
              <a:buChar char="•"/>
            </a:pPr>
            <a:r>
              <a:rPr lang="en-US" sz="5600" dirty="0"/>
              <a:t>US Department of Education is the lender</a:t>
            </a:r>
          </a:p>
          <a:p>
            <a:pPr marL="342900" indent="-342900">
              <a:buFont typeface="Arial" panose="020B0604020202020204" pitchFamily="34" charset="0"/>
              <a:buChar char="•"/>
            </a:pPr>
            <a:r>
              <a:rPr lang="en-US" sz="5600" dirty="0"/>
              <a:t>Parent borrower must not have an adverse credit history</a:t>
            </a:r>
          </a:p>
          <a:p>
            <a:pPr marL="342900" indent="-342900">
              <a:buFont typeface="Arial" panose="020B0604020202020204" pitchFamily="34" charset="0"/>
              <a:buChar char="•"/>
            </a:pPr>
            <a:r>
              <a:rPr lang="en-US" sz="5600" dirty="0"/>
              <a:t>Max Loan = Cost of Attendance – Financial Aid</a:t>
            </a:r>
          </a:p>
          <a:p>
            <a:pPr marL="342900" indent="-342900">
              <a:buFont typeface="Arial" panose="020B0604020202020204" pitchFamily="34" charset="0"/>
              <a:buChar char="•"/>
            </a:pPr>
            <a:r>
              <a:rPr lang="en-US" sz="5600" dirty="0"/>
              <a:t>Interest rate is reset each July 1</a:t>
            </a:r>
          </a:p>
          <a:p>
            <a:pPr marL="1085850" lvl="1" indent="-342900"/>
            <a:r>
              <a:rPr lang="en-US" sz="5600" dirty="0"/>
              <a:t>Currently 5.30% (cannot exceed 10.5%)</a:t>
            </a:r>
          </a:p>
          <a:p>
            <a:pPr marL="342900" indent="-342900">
              <a:buFont typeface="Arial" panose="020B0604020202020204" pitchFamily="34" charset="0"/>
              <a:buChar char="•"/>
            </a:pPr>
            <a:r>
              <a:rPr lang="en-US" sz="5600" dirty="0"/>
              <a:t>Two disbursements: fall and spring</a:t>
            </a:r>
          </a:p>
          <a:p>
            <a:pPr marL="342900" indent="-342900">
              <a:buFont typeface="Arial" panose="020B0604020202020204" pitchFamily="34" charset="0"/>
              <a:buChar char="•"/>
            </a:pPr>
            <a:r>
              <a:rPr lang="en-US" sz="5600" dirty="0"/>
              <a:t>Repayment begins 60 days after fully-disbursed (typically in March of the academic year</a:t>
            </a:r>
          </a:p>
          <a:p>
            <a:endParaRPr lang="en-US" dirty="0"/>
          </a:p>
        </p:txBody>
      </p:sp>
    </p:spTree>
    <p:extLst>
      <p:ext uri="{BB962C8B-B14F-4D97-AF65-F5344CB8AC3E}">
        <p14:creationId xmlns:p14="http://schemas.microsoft.com/office/powerpoint/2010/main" val="102595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22FDFA-B115-43E2-812D-BA5840BA2485}"/>
              </a:ext>
            </a:extLst>
          </p:cNvPr>
          <p:cNvSpPr>
            <a:spLocks noGrp="1"/>
          </p:cNvSpPr>
          <p:nvPr>
            <p:ph type="title"/>
          </p:nvPr>
        </p:nvSpPr>
        <p:spPr>
          <a:xfrm>
            <a:off x="854279" y="272846"/>
            <a:ext cx="10515600" cy="1325563"/>
          </a:xfrm>
        </p:spPr>
        <p:txBody>
          <a:bodyPr/>
          <a:lstStyle/>
          <a:p>
            <a:r>
              <a:rPr lang="en-US" b="1" dirty="0">
                <a:solidFill>
                  <a:srgbClr val="753BBD"/>
                </a:solidFill>
              </a:rPr>
              <a:t>Alternative Loans</a:t>
            </a:r>
          </a:p>
        </p:txBody>
      </p:sp>
      <p:sp>
        <p:nvSpPr>
          <p:cNvPr id="3" name="Content Placeholder 2">
            <a:extLst>
              <a:ext uri="{FF2B5EF4-FFF2-40B4-BE49-F238E27FC236}">
                <a16:creationId xmlns:a16="http://schemas.microsoft.com/office/drawing/2014/main" xmlns="" id="{3CE3A0A3-C703-49A3-9259-BD820725B92E}"/>
              </a:ext>
            </a:extLst>
          </p:cNvPr>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en-US" dirty="0"/>
              <a:t>The student is the borrower.  A co-signer (typically parent) is required.</a:t>
            </a:r>
          </a:p>
          <a:p>
            <a:endParaRPr lang="en-US" dirty="0"/>
          </a:p>
          <a:p>
            <a:pPr marL="342900" indent="-342900">
              <a:buFont typeface="Arial" panose="020B0604020202020204" pitchFamily="34" charset="0"/>
              <a:buChar char="•"/>
            </a:pPr>
            <a:r>
              <a:rPr lang="en-US" dirty="0"/>
              <a:t>Available from banks rather than the US Department of Education.</a:t>
            </a:r>
          </a:p>
          <a:p>
            <a:endParaRPr lang="en-US" dirty="0"/>
          </a:p>
          <a:p>
            <a:pPr marL="342900" indent="-342900">
              <a:buFont typeface="Arial" panose="020B0604020202020204" pitchFamily="34" charset="0"/>
              <a:buChar char="•"/>
            </a:pPr>
            <a:r>
              <a:rPr lang="en-US" dirty="0"/>
              <a:t>A FAFSA is not required, but it’s wise to exhaust all other possibilities first.</a:t>
            </a:r>
          </a:p>
          <a:p>
            <a:endParaRPr lang="en-US" dirty="0"/>
          </a:p>
          <a:p>
            <a:pPr marL="342900" indent="-342900">
              <a:buFont typeface="Arial" panose="020B0604020202020204" pitchFamily="34" charset="0"/>
              <a:buChar char="•"/>
            </a:pPr>
            <a:r>
              <a:rPr lang="en-US" dirty="0"/>
              <a:t>Interest is fixed or variable, dependent on the co-signer’s credit score and income. </a:t>
            </a:r>
            <a:br>
              <a:rPr lang="en-US" dirty="0"/>
            </a:br>
            <a:r>
              <a:rPr lang="en-US" dirty="0"/>
              <a:t> Max Loan = Cost of Attendance – Financial Aid</a:t>
            </a:r>
          </a:p>
          <a:p>
            <a:endParaRPr lang="en-US" dirty="0"/>
          </a:p>
          <a:p>
            <a:pPr marL="342900" indent="-342900">
              <a:buFont typeface="Arial" panose="020B0604020202020204" pitchFamily="34" charset="0"/>
              <a:buChar char="•"/>
            </a:pPr>
            <a:r>
              <a:rPr lang="en-US" dirty="0"/>
              <a:t>These are the loans you are likely to hear about in the media.</a:t>
            </a:r>
          </a:p>
          <a:p>
            <a:endParaRPr lang="en-US" dirty="0"/>
          </a:p>
        </p:txBody>
      </p:sp>
    </p:spTree>
    <p:extLst>
      <p:ext uri="{BB962C8B-B14F-4D97-AF65-F5344CB8AC3E}">
        <p14:creationId xmlns:p14="http://schemas.microsoft.com/office/powerpoint/2010/main" val="2082566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F7EFEC-30AC-454F-8613-594F8FEB1413}"/>
              </a:ext>
            </a:extLst>
          </p:cNvPr>
          <p:cNvSpPr>
            <a:spLocks noGrp="1"/>
          </p:cNvSpPr>
          <p:nvPr>
            <p:ph type="title"/>
          </p:nvPr>
        </p:nvSpPr>
        <p:spPr>
          <a:xfrm>
            <a:off x="1024631" y="338492"/>
            <a:ext cx="10515600" cy="1325563"/>
          </a:xfrm>
        </p:spPr>
        <p:txBody>
          <a:bodyPr anchor="ctr">
            <a:normAutofit/>
          </a:bodyPr>
          <a:lstStyle/>
          <a:p>
            <a:r>
              <a:rPr lang="en-US" b="1" dirty="0">
                <a:solidFill>
                  <a:srgbClr val="753BBD"/>
                </a:solidFill>
              </a:rPr>
              <a:t>Sample Financial Aid Packages</a:t>
            </a:r>
          </a:p>
        </p:txBody>
      </p:sp>
      <p:graphicFrame>
        <p:nvGraphicFramePr>
          <p:cNvPr id="5" name="Table 4">
            <a:extLst>
              <a:ext uri="{FF2B5EF4-FFF2-40B4-BE49-F238E27FC236}">
                <a16:creationId xmlns:a16="http://schemas.microsoft.com/office/drawing/2014/main" xmlns="" id="{0B803F44-14A2-40B0-AD96-AFBC5A44FB9F}"/>
              </a:ext>
            </a:extLst>
          </p:cNvPr>
          <p:cNvGraphicFramePr>
            <a:graphicFrameLocks noGrp="1"/>
          </p:cNvGraphicFramePr>
          <p:nvPr>
            <p:extLst>
              <p:ext uri="{D42A27DB-BD31-4B8C-83A1-F6EECF244321}">
                <p14:modId xmlns:p14="http://schemas.microsoft.com/office/powerpoint/2010/main" val="1973783114"/>
              </p:ext>
            </p:extLst>
          </p:nvPr>
        </p:nvGraphicFramePr>
        <p:xfrm>
          <a:off x="1384917" y="1438182"/>
          <a:ext cx="8982203" cy="4145868"/>
        </p:xfrm>
        <a:graphic>
          <a:graphicData uri="http://schemas.openxmlformats.org/drawingml/2006/table">
            <a:tbl>
              <a:tblPr firstRow="1" bandRow="1">
                <a:noFill/>
                <a:tableStyleId>{5C22544A-7EE6-4342-B048-85BDC9FD1C3A}</a:tableStyleId>
              </a:tblPr>
              <a:tblGrid>
                <a:gridCol w="4389545">
                  <a:extLst>
                    <a:ext uri="{9D8B030D-6E8A-4147-A177-3AD203B41FA5}">
                      <a16:colId xmlns:a16="http://schemas.microsoft.com/office/drawing/2014/main" xmlns="" val="1588297147"/>
                    </a:ext>
                  </a:extLst>
                </a:gridCol>
                <a:gridCol w="1859767">
                  <a:extLst>
                    <a:ext uri="{9D8B030D-6E8A-4147-A177-3AD203B41FA5}">
                      <a16:colId xmlns:a16="http://schemas.microsoft.com/office/drawing/2014/main" xmlns="" val="3179709886"/>
                    </a:ext>
                  </a:extLst>
                </a:gridCol>
                <a:gridCol w="873124">
                  <a:extLst>
                    <a:ext uri="{9D8B030D-6E8A-4147-A177-3AD203B41FA5}">
                      <a16:colId xmlns:a16="http://schemas.microsoft.com/office/drawing/2014/main" xmlns="" val="1293097645"/>
                    </a:ext>
                  </a:extLst>
                </a:gridCol>
                <a:gridCol w="1859767">
                  <a:extLst>
                    <a:ext uri="{9D8B030D-6E8A-4147-A177-3AD203B41FA5}">
                      <a16:colId xmlns:a16="http://schemas.microsoft.com/office/drawing/2014/main" xmlns="" val="4177220591"/>
                    </a:ext>
                  </a:extLst>
                </a:gridCol>
              </a:tblGrid>
              <a:tr h="532188">
                <a:tc>
                  <a:txBody>
                    <a:bodyPr/>
                    <a:lstStyle/>
                    <a:p>
                      <a:pPr algn="l" fontAlgn="b"/>
                      <a:r>
                        <a:rPr lang="en-US" sz="1800" b="1" u="none" strike="noStrike" cap="none" spc="0" dirty="0">
                          <a:solidFill>
                            <a:schemeClr val="bg1"/>
                          </a:solidFill>
                          <a:effectLst/>
                        </a:rPr>
                        <a:t>Tuition/Fees</a:t>
                      </a:r>
                      <a:endParaRPr lang="en-US" sz="1800" b="1" i="0" u="none" strike="noStrike" cap="none" spc="0" dirty="0">
                        <a:solidFill>
                          <a:schemeClr val="bg1"/>
                        </a:solidFill>
                        <a:effectLst/>
                        <a:latin typeface="Calibri" panose="020F0502020204030204" pitchFamily="34" charset="0"/>
                      </a:endParaRPr>
                    </a:p>
                  </a:txBody>
                  <a:tcPr marL="82604" marR="59003" marT="118006" marB="118006" anchor="ctr">
                    <a:lnL w="12700" cmpd="sng">
                      <a:noFill/>
                    </a:lnL>
                    <a:lnR w="12700" cmpd="sng">
                      <a:noFill/>
                    </a:lnR>
                    <a:lnT w="19050" cap="flat" cmpd="sng" algn="ctr">
                      <a:noFill/>
                      <a:prstDash val="solid"/>
                    </a:lnT>
                    <a:lnB w="38100" cmpd="sng">
                      <a:noFill/>
                    </a:lnB>
                    <a:solidFill>
                      <a:schemeClr val="tx1"/>
                    </a:solidFill>
                  </a:tcPr>
                </a:tc>
                <a:tc>
                  <a:txBody>
                    <a:bodyPr/>
                    <a:lstStyle/>
                    <a:p>
                      <a:pPr algn="r" fontAlgn="b"/>
                      <a:r>
                        <a:rPr lang="en-US" sz="1800" b="1" u="none" strike="noStrike" cap="none" spc="0" dirty="0">
                          <a:solidFill>
                            <a:schemeClr val="bg1"/>
                          </a:solidFill>
                          <a:effectLst/>
                        </a:rPr>
                        <a:t>$55,000 </a:t>
                      </a:r>
                      <a:endParaRPr lang="en-US" sz="1800" b="1" i="0" u="none" strike="noStrike" cap="none" spc="0" dirty="0">
                        <a:solidFill>
                          <a:schemeClr val="bg1"/>
                        </a:solidFill>
                        <a:effectLst/>
                        <a:latin typeface="Calibri" panose="020F0502020204030204" pitchFamily="34" charset="0"/>
                      </a:endParaRPr>
                    </a:p>
                  </a:txBody>
                  <a:tcPr marL="82604" marR="59003" marT="118006" marB="118006" anchor="ctr">
                    <a:lnL w="12700" cmpd="sng">
                      <a:noFill/>
                    </a:lnL>
                    <a:lnR w="12700" cmpd="sng">
                      <a:noFill/>
                    </a:lnR>
                    <a:lnT w="19050" cap="flat" cmpd="sng" algn="ctr">
                      <a:noFill/>
                      <a:prstDash val="solid"/>
                    </a:lnT>
                    <a:lnB w="38100" cmpd="sng">
                      <a:noFill/>
                    </a:lnB>
                    <a:solidFill>
                      <a:schemeClr val="tx1"/>
                    </a:solidFill>
                  </a:tcPr>
                </a:tc>
                <a:tc>
                  <a:txBody>
                    <a:bodyPr/>
                    <a:lstStyle/>
                    <a:p>
                      <a:pPr algn="l" fontAlgn="b"/>
                      <a:endParaRPr lang="en-US" sz="1800" b="1" i="0" u="none" strike="noStrike" cap="none" spc="0" dirty="0">
                        <a:solidFill>
                          <a:schemeClr val="bg1"/>
                        </a:solidFill>
                        <a:effectLst/>
                        <a:latin typeface="Calibri" panose="020F0502020204030204" pitchFamily="34" charset="0"/>
                      </a:endParaRPr>
                    </a:p>
                  </a:txBody>
                  <a:tcPr marL="82604" marR="59003" marT="118006" marB="118006" anchor="ctr">
                    <a:lnL w="12700" cmpd="sng">
                      <a:noFill/>
                    </a:lnL>
                    <a:lnR w="12700" cmpd="sng">
                      <a:noFill/>
                    </a:lnR>
                    <a:lnT w="19050" cap="flat" cmpd="sng" algn="ctr">
                      <a:noFill/>
                      <a:prstDash val="solid"/>
                    </a:lnT>
                    <a:lnB w="38100" cmpd="sng">
                      <a:noFill/>
                    </a:lnB>
                    <a:solidFill>
                      <a:schemeClr val="tx1"/>
                    </a:solidFill>
                  </a:tcPr>
                </a:tc>
                <a:tc>
                  <a:txBody>
                    <a:bodyPr/>
                    <a:lstStyle/>
                    <a:p>
                      <a:pPr algn="r" fontAlgn="b"/>
                      <a:r>
                        <a:rPr lang="en-US" sz="1800" b="1" u="none" strike="noStrike" cap="none" spc="0" dirty="0">
                          <a:solidFill>
                            <a:schemeClr val="bg1"/>
                          </a:solidFill>
                          <a:effectLst/>
                        </a:rPr>
                        <a:t>$20,000 </a:t>
                      </a:r>
                      <a:endParaRPr lang="en-US" sz="1800" b="1" i="0" u="none" strike="noStrike" cap="none" spc="0" dirty="0">
                        <a:solidFill>
                          <a:schemeClr val="bg1"/>
                        </a:solidFill>
                        <a:effectLst/>
                        <a:latin typeface="Calibri" panose="020F0502020204030204" pitchFamily="34" charset="0"/>
                      </a:endParaRPr>
                    </a:p>
                  </a:txBody>
                  <a:tcPr marL="82604" marR="59003" marT="118006" marB="118006"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xmlns="" val="4158112023"/>
                  </a:ext>
                </a:extLst>
              </a:tr>
              <a:tr h="401520">
                <a:tc>
                  <a:txBody>
                    <a:bodyPr/>
                    <a:lstStyle/>
                    <a:p>
                      <a:pPr algn="l" fontAlgn="b"/>
                      <a:r>
                        <a:rPr lang="en-US" sz="1500" u="none" strike="noStrike" cap="none" spc="0" dirty="0">
                          <a:solidFill>
                            <a:schemeClr val="tx1"/>
                          </a:solidFill>
                          <a:effectLst/>
                        </a:rPr>
                        <a:t>Room/Meal Plan</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algn="r" fontAlgn="b"/>
                      <a:r>
                        <a:rPr lang="en-US" sz="1500" u="none" strike="noStrike" cap="none" spc="0" dirty="0">
                          <a:solidFill>
                            <a:schemeClr val="tx1"/>
                          </a:solidFill>
                          <a:effectLst/>
                        </a:rPr>
                        <a:t>14,000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algn="r" fontAlgn="b"/>
                      <a:r>
                        <a:rPr lang="en-US" sz="1500" u="none" strike="noStrike" cap="none" spc="0" dirty="0">
                          <a:solidFill>
                            <a:schemeClr val="tx1"/>
                          </a:solidFill>
                          <a:effectLst/>
                        </a:rPr>
                        <a:t>13,000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xmlns="" val="879151250"/>
                  </a:ext>
                </a:extLst>
              </a:tr>
              <a:tr h="401520">
                <a:tc>
                  <a:txBody>
                    <a:bodyPr/>
                    <a:lstStyle/>
                    <a:p>
                      <a:pPr algn="l" fontAlgn="b"/>
                      <a:r>
                        <a:rPr lang="en-US" sz="1500" u="none" strike="noStrike" cap="none" spc="0" dirty="0">
                          <a:solidFill>
                            <a:schemeClr val="tx1"/>
                          </a:solidFill>
                          <a:effectLst/>
                        </a:rPr>
                        <a:t>Books/Supplies</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r" fontAlgn="b"/>
                      <a:r>
                        <a:rPr lang="en-US" sz="1500" u="none" strike="noStrike" cap="none" spc="0" dirty="0">
                          <a:solidFill>
                            <a:schemeClr val="tx1"/>
                          </a:solidFill>
                          <a:effectLst/>
                        </a:rPr>
                        <a:t>1,300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r" fontAlgn="b"/>
                      <a:r>
                        <a:rPr lang="en-US" sz="1500" u="none" strike="noStrike" cap="none" spc="0" dirty="0">
                          <a:solidFill>
                            <a:schemeClr val="tx1"/>
                          </a:solidFill>
                          <a:effectLst/>
                        </a:rPr>
                        <a:t>1,300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xmlns="" val="1917619534"/>
                  </a:ext>
                </a:extLst>
              </a:tr>
              <a:tr h="401520">
                <a:tc>
                  <a:txBody>
                    <a:bodyPr/>
                    <a:lstStyle/>
                    <a:p>
                      <a:pPr algn="l" fontAlgn="b"/>
                      <a:r>
                        <a:rPr lang="en-US" sz="1500" u="none" strike="noStrike" cap="none" spc="0" dirty="0">
                          <a:solidFill>
                            <a:schemeClr val="tx1"/>
                          </a:solidFill>
                          <a:effectLst/>
                        </a:rPr>
                        <a:t>Personal/Transportation</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r" fontAlgn="b"/>
                      <a:r>
                        <a:rPr lang="en-US" sz="1500" u="none" strike="noStrike" cap="none" spc="0" dirty="0">
                          <a:solidFill>
                            <a:schemeClr val="tx1"/>
                          </a:solidFill>
                          <a:effectLst/>
                        </a:rPr>
                        <a:t>1,900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r" fontAlgn="b"/>
                      <a:r>
                        <a:rPr lang="en-US" sz="1500" u="none" strike="noStrike" cap="none" spc="0" dirty="0">
                          <a:solidFill>
                            <a:schemeClr val="tx1"/>
                          </a:solidFill>
                          <a:effectLst/>
                        </a:rPr>
                        <a:t>1,900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xmlns="" val="3173126081"/>
                  </a:ext>
                </a:extLst>
              </a:tr>
              <a:tr h="401520">
                <a:tc>
                  <a:txBody>
                    <a:bodyPr/>
                    <a:lstStyle/>
                    <a:p>
                      <a:pPr algn="l" fontAlgn="b"/>
                      <a:r>
                        <a:rPr lang="en-US" sz="1500" u="none" strike="noStrike" cap="none" spc="0" dirty="0">
                          <a:solidFill>
                            <a:schemeClr val="tx1"/>
                          </a:solidFill>
                          <a:effectLst/>
                        </a:rPr>
                        <a:t>Cost of Attendance</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r" fontAlgn="b"/>
                      <a:r>
                        <a:rPr lang="en-US" sz="1500" u="none" strike="noStrike" cap="none" spc="0" dirty="0">
                          <a:solidFill>
                            <a:schemeClr val="tx1"/>
                          </a:solidFill>
                          <a:effectLst/>
                        </a:rPr>
                        <a:t>$72,200 </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r" fontAlgn="b"/>
                      <a:r>
                        <a:rPr lang="en-US" sz="1500" u="none" strike="noStrike" cap="none" spc="0" dirty="0">
                          <a:solidFill>
                            <a:schemeClr val="tx1"/>
                          </a:solidFill>
                          <a:effectLst/>
                        </a:rPr>
                        <a:t>$36,200 </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xmlns="" val="3638800088"/>
                  </a:ext>
                </a:extLst>
              </a:tr>
              <a:tr h="401520">
                <a:tc>
                  <a:txBody>
                    <a:bodyPr/>
                    <a:lstStyle/>
                    <a:p>
                      <a:pPr algn="l" fontAlgn="b"/>
                      <a:r>
                        <a:rPr lang="en-US" sz="1500" u="none" strike="noStrike" cap="none" spc="0" dirty="0">
                          <a:solidFill>
                            <a:schemeClr val="tx1"/>
                          </a:solidFill>
                          <a:effectLst/>
                        </a:rPr>
                        <a:t>EFC (Est Family Contribution)</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r" fontAlgn="b"/>
                      <a:r>
                        <a:rPr lang="en-US" sz="1500" u="none" strike="noStrike" cap="none" spc="0" dirty="0">
                          <a:solidFill>
                            <a:schemeClr val="tx1"/>
                          </a:solidFill>
                          <a:effectLst/>
                        </a:rPr>
                        <a:t>-15,000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r" fontAlgn="b"/>
                      <a:r>
                        <a:rPr lang="en-US" sz="1500" u="none" strike="noStrike" cap="none" spc="0" dirty="0">
                          <a:solidFill>
                            <a:schemeClr val="tx1"/>
                          </a:solidFill>
                          <a:effectLst/>
                        </a:rPr>
                        <a:t>-15,000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xmlns="" val="3279396027"/>
                  </a:ext>
                </a:extLst>
              </a:tr>
              <a:tr h="401520">
                <a:tc>
                  <a:txBody>
                    <a:bodyPr/>
                    <a:lstStyle/>
                    <a:p>
                      <a:pPr algn="l" fontAlgn="b"/>
                      <a:r>
                        <a:rPr lang="en-US" sz="1500" u="none" strike="noStrike" cap="none" spc="0" dirty="0">
                          <a:solidFill>
                            <a:schemeClr val="tx1"/>
                          </a:solidFill>
                          <a:effectLst/>
                        </a:rPr>
                        <a:t>Need (Eligibility)</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r" fontAlgn="b"/>
                      <a:r>
                        <a:rPr lang="en-US" sz="1500" u="none" strike="noStrike" cap="none" spc="0" dirty="0">
                          <a:solidFill>
                            <a:schemeClr val="tx1"/>
                          </a:solidFill>
                          <a:effectLst/>
                        </a:rPr>
                        <a:t>$57,200 </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r" fontAlgn="b"/>
                      <a:r>
                        <a:rPr lang="en-US" sz="1500" u="none" strike="noStrike" cap="none" spc="0" dirty="0">
                          <a:solidFill>
                            <a:schemeClr val="tx1"/>
                          </a:solidFill>
                          <a:effectLst/>
                        </a:rPr>
                        <a:t>$21,200 </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xmlns="" val="3567264048"/>
                  </a:ext>
                </a:extLst>
              </a:tr>
              <a:tr h="401520">
                <a:tc>
                  <a:txBody>
                    <a:bodyPr/>
                    <a:lstStyle/>
                    <a:p>
                      <a:pPr algn="l" fontAlgn="b"/>
                      <a:r>
                        <a:rPr lang="en-US" sz="1500" u="none" strike="noStrike" cap="none" spc="0" dirty="0">
                          <a:solidFill>
                            <a:schemeClr val="tx1"/>
                          </a:solidFill>
                          <a:effectLst/>
                        </a:rPr>
                        <a:t>Work-Study</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r" fontAlgn="b"/>
                      <a:r>
                        <a:rPr lang="en-US" sz="1500" u="none" strike="noStrike" cap="none" spc="0" dirty="0">
                          <a:solidFill>
                            <a:schemeClr val="tx1"/>
                          </a:solidFill>
                          <a:effectLst/>
                        </a:rPr>
                        <a:t>-2,500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r" fontAlgn="b"/>
                      <a:r>
                        <a:rPr lang="en-US" sz="1500" u="none" strike="noStrike" cap="none" spc="0" dirty="0">
                          <a:solidFill>
                            <a:schemeClr val="tx1"/>
                          </a:solidFill>
                          <a:effectLst/>
                        </a:rPr>
                        <a:t>-2,500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xmlns="" val="833635167"/>
                  </a:ext>
                </a:extLst>
              </a:tr>
              <a:tr h="401520">
                <a:tc>
                  <a:txBody>
                    <a:bodyPr/>
                    <a:lstStyle/>
                    <a:p>
                      <a:pPr algn="l" fontAlgn="b"/>
                      <a:r>
                        <a:rPr lang="en-US" sz="1500" u="none" strike="noStrike" cap="none" spc="0" dirty="0">
                          <a:solidFill>
                            <a:schemeClr val="tx1"/>
                          </a:solidFill>
                          <a:effectLst/>
                        </a:rPr>
                        <a:t>Student Loan</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r" fontAlgn="b"/>
                      <a:r>
                        <a:rPr lang="en-US" sz="1500" u="none" strike="noStrike" cap="none" spc="0" dirty="0">
                          <a:solidFill>
                            <a:schemeClr val="tx1"/>
                          </a:solidFill>
                          <a:effectLst/>
                        </a:rPr>
                        <a:t>-3,500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r" fontAlgn="b"/>
                      <a:r>
                        <a:rPr lang="en-US" sz="1500" u="none" strike="noStrike" cap="none" spc="0" dirty="0">
                          <a:solidFill>
                            <a:schemeClr val="tx1"/>
                          </a:solidFill>
                          <a:effectLst/>
                        </a:rPr>
                        <a:t>-3,500</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xmlns="" val="3548795305"/>
                  </a:ext>
                </a:extLst>
              </a:tr>
              <a:tr h="401520">
                <a:tc>
                  <a:txBody>
                    <a:bodyPr/>
                    <a:lstStyle/>
                    <a:p>
                      <a:pPr algn="l" fontAlgn="b"/>
                      <a:r>
                        <a:rPr lang="en-US" sz="1500" u="none" strike="noStrike" cap="none" spc="0" dirty="0">
                          <a:solidFill>
                            <a:schemeClr val="tx1"/>
                          </a:solidFill>
                          <a:effectLst/>
                        </a:rPr>
                        <a:t>Grant/Scholarship</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mpd="sng">
                      <a:noFill/>
                      <a:prstDash val="solid"/>
                    </a:lnB>
                    <a:noFill/>
                  </a:tcPr>
                </a:tc>
                <a:tc>
                  <a:txBody>
                    <a:bodyPr/>
                    <a:lstStyle/>
                    <a:p>
                      <a:pPr algn="r" fontAlgn="b"/>
                      <a:r>
                        <a:rPr lang="en-US" sz="1500" u="none" strike="noStrike" cap="none" spc="0" dirty="0">
                          <a:solidFill>
                            <a:schemeClr val="tx1"/>
                          </a:solidFill>
                          <a:effectLst/>
                        </a:rPr>
                        <a:t>$51,200 </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b"/>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mpd="sng">
                      <a:noFill/>
                      <a:prstDash val="solid"/>
                    </a:lnB>
                    <a:noFill/>
                  </a:tcPr>
                </a:tc>
                <a:tc>
                  <a:txBody>
                    <a:bodyPr/>
                    <a:lstStyle/>
                    <a:p>
                      <a:pPr algn="r" fontAlgn="b"/>
                      <a:r>
                        <a:rPr lang="en-US" sz="1500" u="none" strike="noStrike" cap="none" spc="0" dirty="0">
                          <a:solidFill>
                            <a:schemeClr val="tx1"/>
                          </a:solidFill>
                          <a:effectLst/>
                        </a:rPr>
                        <a:t>$15,200 </a:t>
                      </a:r>
                      <a:endParaRPr lang="en-US" sz="1500" b="0" i="0" u="none" strike="noStrike" cap="none" spc="0" dirty="0">
                        <a:solidFill>
                          <a:schemeClr val="tx1"/>
                        </a:solidFill>
                        <a:effectLst/>
                        <a:latin typeface="Calibri" panose="020F0502020204030204" pitchFamily="34" charset="0"/>
                      </a:endParaRPr>
                    </a:p>
                  </a:txBody>
                  <a:tcPr marL="82604" marR="59003" marT="20199" marB="118006"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xmlns="" val="2849255959"/>
                  </a:ext>
                </a:extLst>
              </a:tr>
            </a:tbl>
          </a:graphicData>
        </a:graphic>
      </p:graphicFrame>
    </p:spTree>
    <p:extLst>
      <p:ext uri="{BB962C8B-B14F-4D97-AF65-F5344CB8AC3E}">
        <p14:creationId xmlns:p14="http://schemas.microsoft.com/office/powerpoint/2010/main" val="233485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70F49B-8EF4-49EF-A6A1-3C975BA48730}"/>
              </a:ext>
            </a:extLst>
          </p:cNvPr>
          <p:cNvSpPr>
            <a:spLocks noGrp="1"/>
          </p:cNvSpPr>
          <p:nvPr>
            <p:ph type="title"/>
          </p:nvPr>
        </p:nvSpPr>
        <p:spPr>
          <a:xfrm>
            <a:off x="831850" y="360729"/>
            <a:ext cx="10515600" cy="1568740"/>
          </a:xfrm>
        </p:spPr>
        <p:txBody>
          <a:bodyPr>
            <a:normAutofit/>
          </a:bodyPr>
          <a:lstStyle/>
          <a:p>
            <a:r>
              <a:rPr lang="en-US" sz="4800" b="1" dirty="0">
                <a:solidFill>
                  <a:srgbClr val="753BBD"/>
                </a:solidFill>
              </a:rPr>
              <a:t>Colleges &amp; Universities may have Very Different Abilities to Meet Students’ Need</a:t>
            </a:r>
          </a:p>
        </p:txBody>
      </p:sp>
      <p:sp>
        <p:nvSpPr>
          <p:cNvPr id="3" name="Text Placeholder 2">
            <a:extLst>
              <a:ext uri="{FF2B5EF4-FFF2-40B4-BE49-F238E27FC236}">
                <a16:creationId xmlns:a16="http://schemas.microsoft.com/office/drawing/2014/main" xmlns="" id="{98C73CB2-75E1-40FE-AE7E-C26E78456436}"/>
              </a:ext>
            </a:extLst>
          </p:cNvPr>
          <p:cNvSpPr>
            <a:spLocks noGrp="1"/>
          </p:cNvSpPr>
          <p:nvPr>
            <p:ph type="body" idx="1"/>
          </p:nvPr>
        </p:nvSpPr>
        <p:spPr>
          <a:xfrm>
            <a:off x="1082351" y="2400194"/>
            <a:ext cx="9837260" cy="3335234"/>
          </a:xfrm>
        </p:spPr>
        <p:txBody>
          <a:bodyPr>
            <a:normAutofit/>
          </a:bodyPr>
          <a:lstStyle/>
          <a:p>
            <a:pPr marL="457200" indent="-457200">
              <a:buFont typeface="Arial" panose="020B0604020202020204" pitchFamily="34" charset="0"/>
              <a:buChar char="•"/>
            </a:pPr>
            <a:r>
              <a:rPr lang="en-US" sz="2800" dirty="0">
                <a:solidFill>
                  <a:schemeClr val="tx1"/>
                </a:solidFill>
              </a:rPr>
              <a:t>Need Blind</a:t>
            </a:r>
          </a:p>
          <a:p>
            <a:pPr marL="457200" indent="-457200">
              <a:buFont typeface="Arial" panose="020B0604020202020204" pitchFamily="34" charset="0"/>
              <a:buChar char="•"/>
            </a:pPr>
            <a:r>
              <a:rPr lang="en-US" sz="2800" dirty="0">
                <a:solidFill>
                  <a:schemeClr val="tx1"/>
                </a:solidFill>
              </a:rPr>
              <a:t>Need Aware</a:t>
            </a:r>
          </a:p>
          <a:p>
            <a:pPr marL="457200" indent="-457200">
              <a:buFont typeface="Arial" panose="020B0604020202020204" pitchFamily="34" charset="0"/>
              <a:buChar char="•"/>
            </a:pPr>
            <a:r>
              <a:rPr lang="en-US" sz="2800" dirty="0">
                <a:solidFill>
                  <a:schemeClr val="tx1"/>
                </a:solidFill>
              </a:rPr>
              <a:t>Gapping</a:t>
            </a:r>
          </a:p>
          <a:p>
            <a:pPr marL="457200" indent="-457200">
              <a:buFont typeface="Arial" panose="020B0604020202020204" pitchFamily="34" charset="0"/>
              <a:buChar char="•"/>
            </a:pPr>
            <a:r>
              <a:rPr lang="en-US" sz="2800" dirty="0">
                <a:solidFill>
                  <a:schemeClr val="tx1"/>
                </a:solidFill>
              </a:rPr>
              <a:t>Admit/Deny</a:t>
            </a:r>
          </a:p>
        </p:txBody>
      </p:sp>
    </p:spTree>
    <p:extLst>
      <p:ext uri="{BB962C8B-B14F-4D97-AF65-F5344CB8AC3E}">
        <p14:creationId xmlns:p14="http://schemas.microsoft.com/office/powerpoint/2010/main" val="427820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F9D309-31FF-40C8-8D63-3C377F526DDA}"/>
              </a:ext>
            </a:extLst>
          </p:cNvPr>
          <p:cNvSpPr>
            <a:spLocks noGrp="1"/>
          </p:cNvSpPr>
          <p:nvPr>
            <p:ph type="title"/>
          </p:nvPr>
        </p:nvSpPr>
        <p:spPr>
          <a:xfrm>
            <a:off x="831850" y="562063"/>
            <a:ext cx="10515600" cy="981512"/>
          </a:xfrm>
        </p:spPr>
        <p:txBody>
          <a:bodyPr/>
          <a:lstStyle/>
          <a:p>
            <a:r>
              <a:rPr lang="en-US" b="1" dirty="0">
                <a:solidFill>
                  <a:srgbClr val="753BBD"/>
                </a:solidFill>
              </a:rPr>
              <a:t>Special Circumstances</a:t>
            </a:r>
          </a:p>
        </p:txBody>
      </p:sp>
      <p:sp>
        <p:nvSpPr>
          <p:cNvPr id="3" name="Text Placeholder 2">
            <a:extLst>
              <a:ext uri="{FF2B5EF4-FFF2-40B4-BE49-F238E27FC236}">
                <a16:creationId xmlns:a16="http://schemas.microsoft.com/office/drawing/2014/main" xmlns="" id="{F3C100C1-D8C0-41DA-B07C-6388DBDAA438}"/>
              </a:ext>
            </a:extLst>
          </p:cNvPr>
          <p:cNvSpPr>
            <a:spLocks noGrp="1"/>
          </p:cNvSpPr>
          <p:nvPr>
            <p:ph type="body" idx="1"/>
          </p:nvPr>
        </p:nvSpPr>
        <p:spPr>
          <a:xfrm>
            <a:off x="1007706" y="1742942"/>
            <a:ext cx="10339744" cy="3775045"/>
          </a:xfrm>
        </p:spPr>
        <p:txBody>
          <a:bodyPr>
            <a:normAutofit lnSpcReduction="10000"/>
          </a:bodyPr>
          <a:lstStyle/>
          <a:p>
            <a:r>
              <a:rPr lang="en-US" dirty="0">
                <a:solidFill>
                  <a:schemeClr val="tx1"/>
                </a:solidFill>
              </a:rPr>
              <a:t>Counsel family to contact the Financial Aid Office early in the process rather than waiting until the student has been admitted.  By waiting, the college might not have as much money available.</a:t>
            </a:r>
          </a:p>
          <a:p>
            <a:endParaRPr lang="en-US" dirty="0">
              <a:solidFill>
                <a:schemeClr val="tx1"/>
              </a:solidFill>
            </a:endParaRPr>
          </a:p>
          <a:p>
            <a:r>
              <a:rPr lang="en-US" dirty="0">
                <a:solidFill>
                  <a:schemeClr val="tx1"/>
                </a:solidFill>
              </a:rPr>
              <a:t>More information is better than too little!</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a:solidFill>
                  <a:schemeClr val="tx1"/>
                </a:solidFill>
              </a:rPr>
              <a:t>Income Reduction</a:t>
            </a:r>
          </a:p>
          <a:p>
            <a:pPr marL="342900" indent="-342900">
              <a:buFont typeface="Arial" panose="020B0604020202020204" pitchFamily="34" charset="0"/>
              <a:buChar char="•"/>
            </a:pPr>
            <a:r>
              <a:rPr lang="en-US" dirty="0">
                <a:solidFill>
                  <a:schemeClr val="tx1"/>
                </a:solidFill>
              </a:rPr>
              <a:t>Dependency Status Overrides</a:t>
            </a:r>
          </a:p>
          <a:p>
            <a:pPr marL="342900" indent="-342900">
              <a:buFont typeface="Arial" panose="020B0604020202020204" pitchFamily="34" charset="0"/>
              <a:buChar char="•"/>
            </a:pPr>
            <a:r>
              <a:rPr lang="en-US" dirty="0">
                <a:solidFill>
                  <a:schemeClr val="tx1"/>
                </a:solidFill>
              </a:rPr>
              <a:t>Undocumented Students</a:t>
            </a:r>
          </a:p>
          <a:p>
            <a:endParaRPr lang="en-US" dirty="0"/>
          </a:p>
        </p:txBody>
      </p:sp>
    </p:spTree>
    <p:extLst>
      <p:ext uri="{BB962C8B-B14F-4D97-AF65-F5344CB8AC3E}">
        <p14:creationId xmlns:p14="http://schemas.microsoft.com/office/powerpoint/2010/main" val="1823516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799443-9E02-444C-8212-547FC0FC79C9}"/>
              </a:ext>
            </a:extLst>
          </p:cNvPr>
          <p:cNvSpPr>
            <a:spLocks noGrp="1"/>
          </p:cNvSpPr>
          <p:nvPr>
            <p:ph type="title"/>
          </p:nvPr>
        </p:nvSpPr>
        <p:spPr>
          <a:xfrm>
            <a:off x="896923" y="298013"/>
            <a:ext cx="10515600" cy="1325563"/>
          </a:xfrm>
        </p:spPr>
        <p:txBody>
          <a:bodyPr/>
          <a:lstStyle/>
          <a:p>
            <a:r>
              <a:rPr lang="en-US" b="1" dirty="0">
                <a:solidFill>
                  <a:srgbClr val="753BBD"/>
                </a:solidFill>
              </a:rPr>
              <a:t>Net Price Calculators: Encourage your Students to use them!</a:t>
            </a:r>
          </a:p>
        </p:txBody>
      </p:sp>
      <p:sp>
        <p:nvSpPr>
          <p:cNvPr id="3" name="Content Placeholder 2">
            <a:extLst>
              <a:ext uri="{FF2B5EF4-FFF2-40B4-BE49-F238E27FC236}">
                <a16:creationId xmlns:a16="http://schemas.microsoft.com/office/drawing/2014/main" xmlns="" id="{476EE450-EBEB-4EC6-89AA-04412C24E1F9}"/>
              </a:ext>
            </a:extLst>
          </p:cNvPr>
          <p:cNvSpPr>
            <a:spLocks noGrp="1"/>
          </p:cNvSpPr>
          <p:nvPr>
            <p:ph idx="1"/>
          </p:nvPr>
        </p:nvSpPr>
        <p:spPr/>
        <p:txBody>
          <a:bodyPr>
            <a:normAutofit fontScale="77500" lnSpcReduction="20000"/>
          </a:bodyPr>
          <a:lstStyle/>
          <a:p>
            <a:pPr marL="342900" indent="-342900">
              <a:buFont typeface="Arial" panose="020B0604020202020204" pitchFamily="34" charset="0"/>
              <a:buChar char="•"/>
            </a:pPr>
            <a:r>
              <a:rPr lang="en-US" dirty="0"/>
              <a:t>All colleges and universities must provide a tool for families to project financial aid eligibility.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If not immediately apparent, type </a:t>
            </a:r>
            <a:r>
              <a:rPr lang="en-US" b="1" dirty="0"/>
              <a:t>Net Price Calculator </a:t>
            </a:r>
            <a:r>
              <a:rPr lang="en-US" dirty="0"/>
              <a:t>in the Search box on the school’s website.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Designed to provide a fair estimate of eligibility for one year of full-time enrollment.  </a:t>
            </a:r>
          </a:p>
          <a:p>
            <a:pPr marL="1085850" lvl="1" indent="-342900"/>
            <a:r>
              <a:rPr lang="en-US" dirty="0"/>
              <a:t>Best to have most recent 1040, W-2’s, bank statements handy</a:t>
            </a:r>
          </a:p>
          <a:p>
            <a:endParaRPr lang="en-US" dirty="0"/>
          </a:p>
          <a:p>
            <a:pPr marL="342900" indent="-342900">
              <a:buFont typeface="Arial" panose="020B0604020202020204" pitchFamily="34" charset="0"/>
              <a:buChar char="•"/>
            </a:pPr>
            <a:r>
              <a:rPr lang="en-US" dirty="0"/>
              <a:t>My InTuition: quick ballpark estimate based on just 6 questions.</a:t>
            </a:r>
          </a:p>
          <a:p>
            <a:endParaRPr lang="en-US" dirty="0"/>
          </a:p>
          <a:p>
            <a:pPr marL="342900" indent="-342900">
              <a:buFont typeface="Arial" panose="020B0604020202020204" pitchFamily="34" charset="0"/>
              <a:buChar char="•"/>
            </a:pPr>
            <a:r>
              <a:rPr lang="en-US" dirty="0"/>
              <a:t>But, GIGO</a:t>
            </a:r>
          </a:p>
          <a:p>
            <a:endParaRPr lang="en-US" dirty="0"/>
          </a:p>
        </p:txBody>
      </p:sp>
    </p:spTree>
    <p:extLst>
      <p:ext uri="{BB962C8B-B14F-4D97-AF65-F5344CB8AC3E}">
        <p14:creationId xmlns:p14="http://schemas.microsoft.com/office/powerpoint/2010/main" val="336371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xmlns="" id="{51C3A2DF-7715-4C4A-BAEC-932729FCDC86}"/>
              </a:ext>
            </a:extLst>
          </p:cNvPr>
          <p:cNvSpPr>
            <a:spLocks noGrp="1"/>
          </p:cNvSpPr>
          <p:nvPr>
            <p:ph type="title"/>
          </p:nvPr>
        </p:nvSpPr>
        <p:spPr>
          <a:xfrm>
            <a:off x="2071730" y="1755935"/>
            <a:ext cx="7856356" cy="3325342"/>
          </a:xfrm>
        </p:spPr>
        <p:txBody>
          <a:bodyPr>
            <a:noAutofit/>
          </a:bodyPr>
          <a:lstStyle/>
          <a:p>
            <a:pPr algn="ctr"/>
            <a:r>
              <a:rPr lang="en-US" sz="3177" dirty="0">
                <a:solidFill>
                  <a:srgbClr val="7A5BB5"/>
                </a:solidFill>
              </a:rPr>
              <a:t>As with all PACAC Presentations, the inclusion of any presenter or content is not an endorsement by PACAC or any of its representatives. </a:t>
            </a:r>
          </a:p>
        </p:txBody>
      </p:sp>
    </p:spTree>
    <p:extLst>
      <p:ext uri="{BB962C8B-B14F-4D97-AF65-F5344CB8AC3E}">
        <p14:creationId xmlns:p14="http://schemas.microsoft.com/office/powerpoint/2010/main" val="2341420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CD386B5E-C8D0-3A4A-926A-0C7378D054D2}"/>
              </a:ext>
            </a:extLst>
          </p:cNvPr>
          <p:cNvSpPr>
            <a:spLocks noGrp="1"/>
          </p:cNvSpPr>
          <p:nvPr>
            <p:ph type="title"/>
          </p:nvPr>
        </p:nvSpPr>
        <p:spPr>
          <a:xfrm>
            <a:off x="683598" y="250825"/>
            <a:ext cx="10515600" cy="846455"/>
          </a:xfrm>
        </p:spPr>
        <p:txBody>
          <a:bodyPr>
            <a:normAutofit/>
          </a:bodyPr>
          <a:lstStyle/>
          <a:p>
            <a:pPr algn="ctr"/>
            <a:r>
              <a:rPr lang="en-US" sz="4000" b="1" dirty="0">
                <a:solidFill>
                  <a:srgbClr val="753BBD"/>
                </a:solidFill>
              </a:rPr>
              <a:t>Breakout Room Discussion</a:t>
            </a:r>
          </a:p>
        </p:txBody>
      </p:sp>
      <p:sp>
        <p:nvSpPr>
          <p:cNvPr id="4" name="Subtitle 2"/>
          <p:cNvSpPr txBox="1">
            <a:spLocks/>
          </p:cNvSpPr>
          <p:nvPr/>
        </p:nvSpPr>
        <p:spPr>
          <a:xfrm>
            <a:off x="730774" y="1451472"/>
            <a:ext cx="10664190" cy="26898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sz="2400" dirty="0"/>
              <a:t>You will be divided into breakout rooms of 6-8 people for your discussion.</a:t>
            </a:r>
          </a:p>
          <a:p>
            <a:pPr marL="342900" indent="-342900"/>
            <a:r>
              <a:rPr lang="en-US" sz="2400" dirty="0"/>
              <a:t>Please pay attention to your breakout room number.</a:t>
            </a:r>
          </a:p>
          <a:p>
            <a:pPr marL="342900" indent="-342900"/>
            <a:r>
              <a:rPr lang="en-US" sz="2400" dirty="0"/>
              <a:t>We’ll ask each room to </a:t>
            </a:r>
            <a:r>
              <a:rPr lang="en-US" sz="2400" u="sng" dirty="0"/>
              <a:t>pick a representative</a:t>
            </a:r>
            <a:r>
              <a:rPr lang="en-US" sz="2400" dirty="0"/>
              <a:t> who will report out to the entire group some of the highlights of your discussion.</a:t>
            </a:r>
          </a:p>
          <a:p>
            <a:pPr marL="342900" indent="-342900"/>
            <a:r>
              <a:rPr lang="en-US" sz="2400" dirty="0"/>
              <a:t>We encourage you to have your camera on and really lean in to these conversations!</a:t>
            </a:r>
          </a:p>
        </p:txBody>
      </p:sp>
      <p:sp>
        <p:nvSpPr>
          <p:cNvPr id="7" name="Subtitle 2"/>
          <p:cNvSpPr txBox="1">
            <a:spLocks/>
          </p:cNvSpPr>
          <p:nvPr/>
        </p:nvSpPr>
        <p:spPr>
          <a:xfrm>
            <a:off x="684386" y="4188042"/>
            <a:ext cx="10664190" cy="1366829"/>
          </a:xfrm>
          <a:prstGeom prst="rect">
            <a:avLst/>
          </a:prstGeom>
          <a:ln w="57150" cap="flat" cmpd="thinThick">
            <a:solidFill>
              <a:srgbClr val="39FF53"/>
            </a:solidFill>
            <a:prstDash val="solid"/>
            <a:round/>
          </a:ln>
        </p:spPr>
        <p:txBody>
          <a:bodyPr vert="horz" lIns="182880" tIns="118872" rIns="91440" bIns="164592"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Avenir Book"/>
                <a:cs typeface="Avenir Book"/>
              </a:rPr>
              <a:t>What are the questions/unique challenges around Financial Aid this year?</a:t>
            </a:r>
          </a:p>
          <a:p>
            <a:pPr marL="0" indent="0">
              <a:buNone/>
            </a:pPr>
            <a:r>
              <a:rPr lang="en-US" sz="2400" dirty="0">
                <a:latin typeface="Avenir Book"/>
                <a:cs typeface="Avenir Book"/>
              </a:rPr>
              <a:t>How can we address these as we try to make higher education a possibility for all of our students?    </a:t>
            </a:r>
          </a:p>
        </p:txBody>
      </p:sp>
    </p:spTree>
    <p:extLst>
      <p:ext uri="{BB962C8B-B14F-4D97-AF65-F5344CB8AC3E}">
        <p14:creationId xmlns:p14="http://schemas.microsoft.com/office/powerpoint/2010/main" val="3125143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CD386B5E-C8D0-3A4A-926A-0C7378D054D2}"/>
              </a:ext>
            </a:extLst>
          </p:cNvPr>
          <p:cNvSpPr>
            <a:spLocks noGrp="1"/>
          </p:cNvSpPr>
          <p:nvPr>
            <p:ph type="title"/>
          </p:nvPr>
        </p:nvSpPr>
        <p:spPr>
          <a:xfrm>
            <a:off x="705684" y="250825"/>
            <a:ext cx="10515600" cy="921027"/>
          </a:xfrm>
        </p:spPr>
        <p:txBody>
          <a:bodyPr>
            <a:normAutofit fontScale="90000"/>
          </a:bodyPr>
          <a:lstStyle/>
          <a:p>
            <a:pPr algn="ctr"/>
            <a:r>
              <a:rPr lang="en-US" b="1" dirty="0">
                <a:solidFill>
                  <a:srgbClr val="753BBD"/>
                </a:solidFill>
              </a:rPr>
              <a:t>What are Colleges &amp; Universities Grappling With?</a:t>
            </a:r>
          </a:p>
        </p:txBody>
      </p:sp>
      <p:sp>
        <p:nvSpPr>
          <p:cNvPr id="5" name="Content Placeholder 4">
            <a:extLst>
              <a:ext uri="{FF2B5EF4-FFF2-40B4-BE49-F238E27FC236}">
                <a16:creationId xmlns:a16="http://schemas.microsoft.com/office/drawing/2014/main" xmlns="" id="{DA0EA014-7C22-9846-A437-D33A20614EAA}"/>
              </a:ext>
            </a:extLst>
          </p:cNvPr>
          <p:cNvSpPr>
            <a:spLocks noGrp="1"/>
          </p:cNvSpPr>
          <p:nvPr>
            <p:ph idx="1"/>
          </p:nvPr>
        </p:nvSpPr>
        <p:spPr>
          <a:xfrm>
            <a:off x="794028" y="1490869"/>
            <a:ext cx="10515600" cy="4130261"/>
          </a:xfrm>
        </p:spPr>
        <p:txBody>
          <a:bodyPr>
            <a:normAutofit/>
          </a:bodyPr>
          <a:lstStyle/>
          <a:p>
            <a:pPr>
              <a:lnSpc>
                <a:spcPct val="100000"/>
              </a:lnSpc>
              <a:buSzPct val="85000"/>
            </a:pPr>
            <a:r>
              <a:rPr lang="en-US" dirty="0">
                <a:solidFill>
                  <a:srgbClr val="000000"/>
                </a:solidFill>
                <a:latin typeface="Calibri" panose="020F0502020204030204" pitchFamily="34" charset="0"/>
                <a:cs typeface="Calibri" panose="020F0502020204030204" pitchFamily="34" charset="0"/>
              </a:rPr>
              <a:t>Families’ income uncertainty: both incoming and returning students</a:t>
            </a:r>
          </a:p>
          <a:p>
            <a:pPr>
              <a:lnSpc>
                <a:spcPct val="100000"/>
              </a:lnSpc>
              <a:buSzPct val="85000"/>
            </a:pPr>
            <a:r>
              <a:rPr lang="en-US" dirty="0">
                <a:solidFill>
                  <a:srgbClr val="000000"/>
                </a:solidFill>
                <a:latin typeface="Calibri" panose="020F0502020204030204" pitchFamily="34" charset="0"/>
                <a:cs typeface="Calibri" panose="020F0502020204030204" pitchFamily="34" charset="0"/>
              </a:rPr>
              <a:t>Gap semesters and years</a:t>
            </a:r>
          </a:p>
          <a:p>
            <a:pPr>
              <a:lnSpc>
                <a:spcPct val="100000"/>
              </a:lnSpc>
              <a:buSzPct val="85000"/>
            </a:pPr>
            <a:r>
              <a:rPr lang="en-US" dirty="0">
                <a:solidFill>
                  <a:srgbClr val="000000"/>
                </a:solidFill>
                <a:latin typeface="Calibri" panose="020F0502020204030204" pitchFamily="34" charset="0"/>
                <a:cs typeface="Calibri" panose="020F0502020204030204" pitchFamily="34" charset="0"/>
              </a:rPr>
              <a:t>High-need students are becoming much needier as a result of the pandemic</a:t>
            </a:r>
          </a:p>
          <a:p>
            <a:pPr>
              <a:lnSpc>
                <a:spcPct val="100000"/>
              </a:lnSpc>
              <a:buSzPct val="85000"/>
            </a:pPr>
            <a:r>
              <a:rPr lang="en-US" dirty="0">
                <a:solidFill>
                  <a:srgbClr val="000000"/>
                </a:solidFill>
                <a:latin typeface="Calibri" panose="020F0502020204030204" pitchFamily="34" charset="0"/>
                <a:cs typeface="Calibri" panose="020F0502020204030204" pitchFamily="34" charset="0"/>
              </a:rPr>
              <a:t>Leaves of absence and student loan repayment</a:t>
            </a:r>
          </a:p>
          <a:p>
            <a:pPr>
              <a:lnSpc>
                <a:spcPct val="100000"/>
              </a:lnSpc>
              <a:buSzPct val="85000"/>
            </a:pPr>
            <a:endParaRPr lang="en-US" dirty="0">
              <a:solidFill>
                <a:srgbClr val="000000"/>
              </a:solidFill>
              <a:latin typeface="Calibri" panose="020F0502020204030204" pitchFamily="34" charset="0"/>
              <a:cs typeface="Calibri" panose="020F0502020204030204" pitchFamily="34" charset="0"/>
            </a:endParaRPr>
          </a:p>
          <a:p>
            <a:pPr>
              <a:lnSpc>
                <a:spcPct val="100000"/>
              </a:lnSpc>
              <a:buSzPct val="85000"/>
            </a:pPr>
            <a:endParaRPr lang="en-US" dirty="0">
              <a:solidFill>
                <a:srgbClr val="000000"/>
              </a:solidFill>
              <a:latin typeface="Calibri" panose="020F0502020204030204" pitchFamily="34" charset="0"/>
              <a:cs typeface="Calibri" panose="020F0502020204030204" pitchFamily="34" charset="0"/>
            </a:endParaRPr>
          </a:p>
          <a:p>
            <a:pPr>
              <a:lnSpc>
                <a:spcPct val="100000"/>
              </a:lnSpc>
              <a:buSzPct val="85000"/>
            </a:pPr>
            <a:endParaRPr lang="en-US" dirty="0">
              <a:solidFill>
                <a:srgbClr val="000000"/>
              </a:solidFill>
              <a:latin typeface="Calibri" panose="020F0502020204030204" pitchFamily="34" charset="0"/>
              <a:cs typeface="Calibri" panose="020F0502020204030204" pitchFamily="34" charset="0"/>
            </a:endParaRPr>
          </a:p>
          <a:p>
            <a:pPr>
              <a:lnSpc>
                <a:spcPct val="100000"/>
              </a:lnSpc>
              <a:buSzPct val="85000"/>
            </a:pPr>
            <a:endParaRPr lang="en-US" dirty="0">
              <a:solidFill>
                <a:srgbClr val="000000"/>
              </a:solidFill>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112961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450" y="573737"/>
            <a:ext cx="10515600" cy="5661026"/>
          </a:xfrm>
        </p:spPr>
        <p:txBody>
          <a:bodyPr>
            <a:normAutofit/>
          </a:bodyPr>
          <a:lstStyle/>
          <a:p>
            <a:pPr marL="0" indent="0" algn="ctr">
              <a:buNone/>
            </a:pPr>
            <a:r>
              <a:rPr lang="en-US" sz="4400" b="1" dirty="0">
                <a:latin typeface="Calibri" charset="0"/>
              </a:rPr>
              <a:t>Please use the **Evaluation** link in the Chat to complete the short survey.</a:t>
            </a:r>
          </a:p>
          <a:p>
            <a:pPr algn="ctr">
              <a:spcBef>
                <a:spcPts val="0"/>
              </a:spcBef>
            </a:pPr>
            <a:endParaRPr lang="en-US" b="1" dirty="0">
              <a:latin typeface="Calibri" charset="0"/>
            </a:endParaRPr>
          </a:p>
          <a:p>
            <a:pPr marL="0" indent="0" algn="ctr">
              <a:spcBef>
                <a:spcPts val="0"/>
              </a:spcBef>
              <a:buNone/>
            </a:pPr>
            <a:r>
              <a:rPr lang="en-US" sz="2000" b="1" dirty="0">
                <a:solidFill>
                  <a:schemeClr val="tx1">
                    <a:lumMod val="50000"/>
                    <a:lumOff val="50000"/>
                  </a:schemeClr>
                </a:solidFill>
                <a:latin typeface="Calibri" charset="0"/>
              </a:rPr>
              <a:t>(The PPT &amp; any handouts(files) are available for download in the Chat.)</a:t>
            </a:r>
          </a:p>
          <a:p>
            <a:pPr marL="0" indent="0" algn="ctr">
              <a:buNone/>
            </a:pPr>
            <a:endParaRPr lang="en-US" sz="800" dirty="0">
              <a:solidFill>
                <a:srgbClr val="7A5BB5"/>
              </a:solidFill>
              <a:latin typeface="Calibri" charset="0"/>
            </a:endParaRPr>
          </a:p>
          <a:p>
            <a:pPr algn="ctr"/>
            <a:r>
              <a:rPr lang="en-US" sz="2400" dirty="0">
                <a:solidFill>
                  <a:srgbClr val="7A5BB5"/>
                </a:solidFill>
                <a:latin typeface="Calibri" charset="0"/>
              </a:rPr>
              <a:t>More </a:t>
            </a:r>
            <a:r>
              <a:rPr lang="en-US" sz="2400" b="1" dirty="0">
                <a:solidFill>
                  <a:srgbClr val="7A5BB5"/>
                </a:solidFill>
                <a:latin typeface="Calibri" charset="0"/>
              </a:rPr>
              <a:t>PACAC Connects </a:t>
            </a:r>
            <a:r>
              <a:rPr lang="en-US" sz="2400" dirty="0">
                <a:solidFill>
                  <a:srgbClr val="7A5BB5"/>
                </a:solidFill>
                <a:latin typeface="Calibri" charset="0"/>
              </a:rPr>
              <a:t>workshops every 1</a:t>
            </a:r>
            <a:r>
              <a:rPr lang="en-US" sz="2400" baseline="30000" dirty="0">
                <a:solidFill>
                  <a:srgbClr val="7A5BB5"/>
                </a:solidFill>
                <a:latin typeface="Calibri" charset="0"/>
              </a:rPr>
              <a:t>st</a:t>
            </a:r>
            <a:r>
              <a:rPr lang="en-US" sz="2400" dirty="0">
                <a:solidFill>
                  <a:srgbClr val="7A5BB5"/>
                </a:solidFill>
                <a:latin typeface="Calibri" charset="0"/>
              </a:rPr>
              <a:t> Thursday of the month!!</a:t>
            </a:r>
            <a:endParaRPr lang="en-US" sz="2400" dirty="0"/>
          </a:p>
          <a:p>
            <a:pPr marL="0" indent="0" algn="ctr">
              <a:buNone/>
            </a:pPr>
            <a:r>
              <a:rPr lang="en-US" sz="2400" dirty="0"/>
              <a:t>*Plus*</a:t>
            </a:r>
          </a:p>
          <a:p>
            <a:pPr algn="ctr"/>
            <a:r>
              <a:rPr lang="en-US" sz="2400" b="1" dirty="0">
                <a:solidFill>
                  <a:srgbClr val="7A5BB5"/>
                </a:solidFill>
              </a:rPr>
              <a:t>Promoting Inclusivity &amp; Equity, Lunch &amp; Learn Series</a:t>
            </a:r>
            <a:r>
              <a:rPr lang="en-US" sz="2400" b="1" dirty="0"/>
              <a:t> - </a:t>
            </a:r>
            <a:r>
              <a:rPr lang="en-US" sz="2400" dirty="0">
                <a:solidFill>
                  <a:srgbClr val="7A5BB5"/>
                </a:solidFill>
                <a:latin typeface="Calibri" charset="0"/>
              </a:rPr>
              <a:t>3rd Tuesday of every month!!</a:t>
            </a:r>
          </a:p>
          <a:p>
            <a:pPr algn="ctr"/>
            <a:r>
              <a:rPr lang="en-US" sz="2400" dirty="0">
                <a:solidFill>
                  <a:srgbClr val="7A5BB5"/>
                </a:solidFill>
                <a:latin typeface="Calibri" charset="0"/>
              </a:rPr>
              <a:t>Learn more:</a:t>
            </a:r>
          </a:p>
          <a:p>
            <a:pPr marL="0" indent="0" algn="ctr">
              <a:buNone/>
            </a:pPr>
            <a:r>
              <a:rPr lang="en-US" dirty="0">
                <a:solidFill>
                  <a:srgbClr val="65428A"/>
                </a:solidFill>
                <a:latin typeface="Calibri" charset="0"/>
              </a:rPr>
              <a:t> </a:t>
            </a:r>
            <a:r>
              <a:rPr lang="en-US" b="1" dirty="0">
                <a:solidFill>
                  <a:srgbClr val="0563C1"/>
                </a:solidFill>
                <a:latin typeface="Calibri" charset="0"/>
                <a:hlinkClick r:id="rId2">
                  <a:extLst>
                    <a:ext uri="{A12FA001-AC4F-418D-AE19-62706E023703}">
                      <ahyp:hlinkClr xmlns:ahyp="http://schemas.microsoft.com/office/drawing/2018/hyperlinkcolor" xmlns="" val="tx"/>
                    </a:ext>
                  </a:extLst>
                </a:hlinkClick>
              </a:rPr>
              <a:t>https://pacac.memberclicks.net/online-workshops</a:t>
            </a:r>
            <a:endParaRPr lang="en-US" b="1" dirty="0">
              <a:solidFill>
                <a:srgbClr val="6B4DA1"/>
              </a:solidFill>
              <a:latin typeface="Calibri" charset="0"/>
            </a:endParaRPr>
          </a:p>
          <a:p>
            <a:pPr algn="ctr"/>
            <a:endParaRPr lang="en-US" dirty="0"/>
          </a:p>
        </p:txBody>
      </p:sp>
    </p:spTree>
    <p:extLst>
      <p:ext uri="{BB962C8B-B14F-4D97-AF65-F5344CB8AC3E}">
        <p14:creationId xmlns:p14="http://schemas.microsoft.com/office/powerpoint/2010/main" val="2491331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9841" y="2738566"/>
            <a:ext cx="7822520" cy="709298"/>
          </a:xfrm>
        </p:spPr>
        <p:txBody>
          <a:bodyPr>
            <a:normAutofit fontScale="90000"/>
          </a:bodyPr>
          <a:lstStyle/>
          <a:p>
            <a:r>
              <a:rPr lang="en-US" sz="3177" b="0" dirty="0">
                <a:solidFill>
                  <a:srgbClr val="7A5BB5"/>
                </a:solidFill>
              </a:rPr>
              <a:t>Financial Aid 2020: </a:t>
            </a:r>
            <a:br>
              <a:rPr lang="en-US" sz="3177" b="0" dirty="0">
                <a:solidFill>
                  <a:srgbClr val="7A5BB5"/>
                </a:solidFill>
              </a:rPr>
            </a:br>
            <a:r>
              <a:rPr lang="en-US" sz="3177" b="0" dirty="0">
                <a:solidFill>
                  <a:srgbClr val="7A5BB5"/>
                </a:solidFill>
              </a:rPr>
              <a:t>A Detailed Look</a:t>
            </a:r>
          </a:p>
        </p:txBody>
      </p:sp>
      <p:sp>
        <p:nvSpPr>
          <p:cNvPr id="3" name="Subtitle 2"/>
          <p:cNvSpPr>
            <a:spLocks noGrp="1"/>
          </p:cNvSpPr>
          <p:nvPr>
            <p:ph type="subTitle" idx="1"/>
          </p:nvPr>
        </p:nvSpPr>
        <p:spPr>
          <a:xfrm>
            <a:off x="2732651" y="5213824"/>
            <a:ext cx="6656294" cy="663685"/>
          </a:xfrm>
        </p:spPr>
        <p:txBody>
          <a:bodyPr>
            <a:normAutofit/>
          </a:bodyPr>
          <a:lstStyle/>
          <a:p>
            <a:r>
              <a:rPr lang="en-US" dirty="0">
                <a:solidFill>
                  <a:schemeClr val="bg1">
                    <a:lumMod val="50000"/>
                  </a:schemeClr>
                </a:solidFill>
              </a:rPr>
              <a:t>December 3rd, 2020</a:t>
            </a:r>
          </a:p>
        </p:txBody>
      </p:sp>
      <p:sp>
        <p:nvSpPr>
          <p:cNvPr id="4" name="Title 1"/>
          <p:cNvSpPr txBox="1">
            <a:spLocks/>
          </p:cNvSpPr>
          <p:nvPr/>
        </p:nvSpPr>
        <p:spPr>
          <a:xfrm>
            <a:off x="2715675" y="1734525"/>
            <a:ext cx="6656294" cy="728317"/>
          </a:xfrm>
          <a:prstGeom prst="rect">
            <a:avLst/>
          </a:prstGeom>
        </p:spPr>
        <p:txBody>
          <a:bodyPr vert="horz" lIns="80682" tIns="40341" rIns="80682" bIns="40341" rtlCol="0" anchor="b">
            <a:normAutofit/>
          </a:bodyPr>
          <a:lstStyle>
            <a:lvl1pPr algn="ctr" defTabSz="914400" rtl="0" eaLnBrk="1" latinLnBrk="0" hangingPunct="1">
              <a:lnSpc>
                <a:spcPct val="90000"/>
              </a:lnSpc>
              <a:spcBef>
                <a:spcPct val="0"/>
              </a:spcBef>
              <a:buNone/>
              <a:defRPr sz="6000" b="1" kern="1200">
                <a:solidFill>
                  <a:srgbClr val="65428A"/>
                </a:solidFill>
                <a:latin typeface="+mn-lt"/>
                <a:ea typeface="+mj-ea"/>
                <a:cs typeface="+mj-cs"/>
              </a:defRPr>
            </a:lvl1pPr>
          </a:lstStyle>
          <a:p>
            <a:r>
              <a:rPr lang="en-US" sz="3883" dirty="0"/>
              <a:t> </a:t>
            </a:r>
            <a:r>
              <a:rPr lang="en-US" sz="3883" dirty="0">
                <a:solidFill>
                  <a:srgbClr val="7A5BB5"/>
                </a:solidFill>
                <a:latin typeface="Avenir Heavy"/>
                <a:cs typeface="Avenir Heavy"/>
              </a:rPr>
              <a:t>PACAC Connects</a:t>
            </a:r>
          </a:p>
        </p:txBody>
      </p:sp>
      <p:sp>
        <p:nvSpPr>
          <p:cNvPr id="5" name="Subtitle 2"/>
          <p:cNvSpPr txBox="1">
            <a:spLocks/>
          </p:cNvSpPr>
          <p:nvPr/>
        </p:nvSpPr>
        <p:spPr>
          <a:xfrm>
            <a:off x="2750575" y="3844773"/>
            <a:ext cx="6656294" cy="1089943"/>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i="1" dirty="0"/>
              <a:t>Ruth Cramer </a:t>
            </a:r>
          </a:p>
          <a:p>
            <a:r>
              <a:rPr lang="en-US" sz="3200" dirty="0"/>
              <a:t>Senior Associate Director of Financial Aid</a:t>
            </a:r>
          </a:p>
          <a:p>
            <a:r>
              <a:rPr lang="en-US" sz="3200" dirty="0"/>
              <a:t>Dickinson College</a:t>
            </a:r>
            <a:endParaRPr lang="en-US" sz="1050" dirty="0"/>
          </a:p>
        </p:txBody>
      </p:sp>
    </p:spTree>
    <p:extLst>
      <p:ext uri="{BB962C8B-B14F-4D97-AF65-F5344CB8AC3E}">
        <p14:creationId xmlns:p14="http://schemas.microsoft.com/office/powerpoint/2010/main" val="299644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99287C-3F2A-48A5-B73D-44B7266AADE2}"/>
              </a:ext>
            </a:extLst>
          </p:cNvPr>
          <p:cNvSpPr>
            <a:spLocks noGrp="1"/>
          </p:cNvSpPr>
          <p:nvPr>
            <p:ph type="title"/>
          </p:nvPr>
        </p:nvSpPr>
        <p:spPr/>
        <p:txBody>
          <a:bodyPr>
            <a:normAutofit/>
          </a:bodyPr>
          <a:lstStyle/>
          <a:p>
            <a:r>
              <a:rPr lang="en-US" b="1" dirty="0">
                <a:solidFill>
                  <a:srgbClr val="753BBD"/>
                </a:solidFill>
              </a:rPr>
              <a:t>Principles of Need Analysis</a:t>
            </a:r>
          </a:p>
        </p:txBody>
      </p:sp>
      <p:sp>
        <p:nvSpPr>
          <p:cNvPr id="3" name="Content Placeholder 2">
            <a:extLst>
              <a:ext uri="{FF2B5EF4-FFF2-40B4-BE49-F238E27FC236}">
                <a16:creationId xmlns:a16="http://schemas.microsoft.com/office/drawing/2014/main" xmlns="" id="{AB2F35FD-4101-4B4F-8F50-1D9BC3FEADC2}"/>
              </a:ext>
            </a:extLst>
          </p:cNvPr>
          <p:cNvSpPr>
            <a:spLocks noGrp="1"/>
          </p:cNvSpPr>
          <p:nvPr>
            <p:ph idx="1"/>
          </p:nvPr>
        </p:nvSpPr>
        <p:spPr/>
        <p:txBody>
          <a:bodyPr>
            <a:normAutofit lnSpcReduction="10000"/>
          </a:bodyPr>
          <a:lstStyle/>
          <a:p>
            <a:pPr>
              <a:spcAft>
                <a:spcPts val="600"/>
              </a:spcAft>
              <a:buSzPct val="105000"/>
              <a:buFont typeface="Arial" pitchFamily="34" charset="0"/>
              <a:buChar char="•"/>
            </a:pPr>
            <a:r>
              <a:rPr lang="en-US" sz="2800" dirty="0"/>
              <a:t>Parents and students share primary responsibility for paying college costs to the extent that they are able.</a:t>
            </a:r>
          </a:p>
          <a:p>
            <a:pPr marL="0" indent="0">
              <a:spcAft>
                <a:spcPts val="600"/>
              </a:spcAft>
              <a:buSzPct val="105000"/>
            </a:pPr>
            <a:endParaRPr lang="en-US" sz="2800" dirty="0"/>
          </a:p>
          <a:p>
            <a:pPr>
              <a:spcAft>
                <a:spcPts val="600"/>
              </a:spcAft>
              <a:buSzPct val="105000"/>
              <a:buFont typeface="Arial" pitchFamily="34" charset="0"/>
              <a:buChar char="•"/>
            </a:pPr>
            <a:r>
              <a:rPr lang="en-US" sz="2800" dirty="0"/>
              <a:t>Need analysis measures a family’s </a:t>
            </a:r>
            <a:r>
              <a:rPr lang="en-US" sz="2800" i="1" dirty="0"/>
              <a:t>ability</a:t>
            </a:r>
            <a:r>
              <a:rPr lang="en-US" sz="2800" dirty="0"/>
              <a:t> to pay, which might be different from what they </a:t>
            </a:r>
            <a:r>
              <a:rPr lang="en-US" sz="2800" i="1" dirty="0"/>
              <a:t>expect </a:t>
            </a:r>
            <a:r>
              <a:rPr lang="en-US" sz="2800" dirty="0"/>
              <a:t>to pay.</a:t>
            </a:r>
          </a:p>
          <a:p>
            <a:pPr marL="0" indent="0">
              <a:spcAft>
                <a:spcPts val="600"/>
              </a:spcAft>
              <a:buSzPct val="105000"/>
            </a:pPr>
            <a:endParaRPr lang="en-US" sz="2800" dirty="0"/>
          </a:p>
          <a:p>
            <a:pPr>
              <a:spcAft>
                <a:spcPts val="600"/>
              </a:spcAft>
              <a:buSzPct val="105000"/>
              <a:buFont typeface="Arial" pitchFamily="34" charset="0"/>
              <a:buChar char="•"/>
            </a:pPr>
            <a:r>
              <a:rPr lang="en-US" sz="2800" dirty="0"/>
              <a:t>The calculated family contribution reflects the ability to absorb educational expenses over time, not just what they should be able to pay from current income.</a:t>
            </a:r>
          </a:p>
          <a:p>
            <a:endParaRPr lang="en-US" dirty="0"/>
          </a:p>
        </p:txBody>
      </p:sp>
    </p:spTree>
    <p:extLst>
      <p:ext uri="{BB962C8B-B14F-4D97-AF65-F5344CB8AC3E}">
        <p14:creationId xmlns:p14="http://schemas.microsoft.com/office/powerpoint/2010/main" val="236564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5A3376-525C-457E-AC71-4B6B482A8498}"/>
              </a:ext>
            </a:extLst>
          </p:cNvPr>
          <p:cNvSpPr>
            <a:spLocks noGrp="1"/>
          </p:cNvSpPr>
          <p:nvPr>
            <p:ph type="title"/>
          </p:nvPr>
        </p:nvSpPr>
        <p:spPr/>
        <p:txBody>
          <a:bodyPr>
            <a:normAutofit/>
          </a:bodyPr>
          <a:lstStyle/>
          <a:p>
            <a:r>
              <a:rPr lang="en-US" b="1" dirty="0">
                <a:solidFill>
                  <a:srgbClr val="753BBD"/>
                </a:solidFill>
              </a:rPr>
              <a:t>FAFSA vs. CSS Profile Form</a:t>
            </a:r>
          </a:p>
        </p:txBody>
      </p:sp>
      <p:sp>
        <p:nvSpPr>
          <p:cNvPr id="3" name="Content Placeholder 2">
            <a:extLst>
              <a:ext uri="{FF2B5EF4-FFF2-40B4-BE49-F238E27FC236}">
                <a16:creationId xmlns:a16="http://schemas.microsoft.com/office/drawing/2014/main" xmlns="" id="{D1631A6A-CF9B-4DD1-B929-C4984050110C}"/>
              </a:ext>
            </a:extLst>
          </p:cNvPr>
          <p:cNvSpPr>
            <a:spLocks noGrp="1"/>
          </p:cNvSpPr>
          <p:nvPr>
            <p:ph idx="1"/>
          </p:nvPr>
        </p:nvSpPr>
        <p:spPr/>
        <p:txBody>
          <a:bodyPr/>
          <a:lstStyle/>
          <a:p>
            <a:pPr marL="0" indent="0">
              <a:spcBef>
                <a:spcPts val="0"/>
              </a:spcBef>
              <a:buSzPts val="1600"/>
              <a:buNone/>
              <a:defRPr/>
            </a:pPr>
            <a:r>
              <a:rPr lang="en-US" sz="2000" b="1" dirty="0">
                <a:latin typeface="Calibri" panose="020F0502020204030204" pitchFamily="34" charset="0"/>
                <a:ea typeface="Calibri" panose="020F0502020204030204" pitchFamily="34" charset="0"/>
                <a:cs typeface="Times New Roman" panose="02020603050405020304" pitchFamily="18" charset="0"/>
              </a:rPr>
              <a:t>FAFSA</a:t>
            </a:r>
            <a:r>
              <a:rPr lang="en-US" sz="2000" dirty="0">
                <a:latin typeface="Calibri" panose="020F0502020204030204" pitchFamily="34" charset="0"/>
                <a:ea typeface="Calibri" panose="020F0502020204030204" pitchFamily="34" charset="0"/>
                <a:cs typeface="Times New Roman" panose="02020603050405020304" pitchFamily="18" charset="0"/>
              </a:rPr>
              <a:t> (Free Application for Federal Student Aid): Application for federal grants, student loans, work on campus, and state grants.  Many colleges and universities use to award their need-based grants.</a:t>
            </a:r>
          </a:p>
          <a:p>
            <a:pPr lvl="1">
              <a:spcBef>
                <a:spcPts val="0"/>
              </a:spcBef>
              <a:buSzPts val="1600"/>
              <a:buFont typeface="Symbol" panose="05050102010706020507" pitchFamily="18" charset="2"/>
              <a:buChar char=""/>
              <a:defRPr/>
            </a:pPr>
            <a:r>
              <a:rPr lang="en-US" sz="2000" dirty="0">
                <a:latin typeface="Calibri" panose="020F0502020204030204" pitchFamily="34" charset="0"/>
                <a:ea typeface="Calibri" panose="020F0502020204030204" pitchFamily="34" charset="0"/>
                <a:cs typeface="Times New Roman" panose="02020603050405020304" pitchFamily="18" charset="0"/>
              </a:rPr>
              <a:t>No application fee</a:t>
            </a:r>
          </a:p>
          <a:p>
            <a:pPr lvl="1">
              <a:spcBef>
                <a:spcPts val="0"/>
              </a:spcBef>
              <a:buSzPts val="1600"/>
              <a:buFont typeface="Symbol" panose="05050102010706020507" pitchFamily="18" charset="2"/>
              <a:buChar char=""/>
              <a:defRPr/>
            </a:pPr>
            <a:r>
              <a:rPr lang="en-US" sz="2000" dirty="0">
                <a:latin typeface="Calibri" panose="020F0502020204030204" pitchFamily="34" charset="0"/>
                <a:ea typeface="Calibri" panose="020F0502020204030204" pitchFamily="34" charset="0"/>
                <a:cs typeface="Times New Roman" panose="02020603050405020304" pitchFamily="18" charset="0"/>
              </a:rPr>
              <a:t>IRS Data Retrieval Tool is a great way to populate most of the income information.</a:t>
            </a:r>
          </a:p>
          <a:p>
            <a:pPr marL="457200" lvl="1" indent="0">
              <a:spcBef>
                <a:spcPts val="0"/>
              </a:spcBef>
              <a:buSzPts val="1600"/>
              <a:buNone/>
              <a:defRP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lvl="1" indent="0">
              <a:spcBef>
                <a:spcPts val="0"/>
              </a:spcBef>
              <a:buSzPts val="1600"/>
              <a:buNone/>
              <a:defRP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SzPts val="1600"/>
              <a:buNone/>
              <a:defRPr/>
            </a:pPr>
            <a:r>
              <a:rPr lang="en-US" sz="2000" b="1" dirty="0">
                <a:latin typeface="Calibri" panose="020F0502020204030204" pitchFamily="34" charset="0"/>
                <a:ea typeface="Calibri" panose="020F0502020204030204" pitchFamily="34" charset="0"/>
                <a:cs typeface="Times New Roman" panose="02020603050405020304" pitchFamily="18" charset="0"/>
              </a:rPr>
              <a:t>CSS Profile:  </a:t>
            </a:r>
            <a:r>
              <a:rPr lang="en-US" sz="2000" dirty="0">
                <a:latin typeface="Calibri" panose="020F0502020204030204" pitchFamily="34" charset="0"/>
                <a:ea typeface="Calibri" panose="020F0502020204030204" pitchFamily="34" charset="0"/>
                <a:cs typeface="Times New Roman" panose="02020603050405020304" pitchFamily="18" charset="0"/>
              </a:rPr>
              <a:t>College Scholarship Service</a:t>
            </a:r>
          </a:p>
          <a:p>
            <a:pPr lvl="1">
              <a:spcBef>
                <a:spcPts val="0"/>
              </a:spcBef>
              <a:buSzPts val="1600"/>
              <a:buFont typeface="Symbol" panose="05050102010706020507" pitchFamily="18" charset="2"/>
              <a:buChar char=""/>
              <a:defRPr/>
            </a:pPr>
            <a:r>
              <a:rPr lang="en-US" sz="2000" dirty="0">
                <a:latin typeface="Calibri" panose="020F0502020204030204" pitchFamily="34" charset="0"/>
                <a:ea typeface="Calibri" panose="020F0502020204030204" pitchFamily="34" charset="0"/>
                <a:cs typeface="Times New Roman" panose="02020603050405020304" pitchFamily="18" charset="0"/>
              </a:rPr>
              <a:t>Required by nearly 400 colleges, universities, and scholarship organizations</a:t>
            </a:r>
          </a:p>
          <a:p>
            <a:pPr lvl="1">
              <a:spcBef>
                <a:spcPts val="0"/>
              </a:spcBef>
              <a:buSzPts val="1600"/>
              <a:buFont typeface="Symbol" panose="05050102010706020507" pitchFamily="18" charset="2"/>
              <a:buChar char=""/>
              <a:defRPr/>
            </a:pPr>
            <a:r>
              <a:rPr lang="en-US" sz="2000" dirty="0">
                <a:latin typeface="Calibri" panose="020F0502020204030204" pitchFamily="34" charset="0"/>
                <a:ea typeface="Calibri" panose="020F0502020204030204" pitchFamily="34" charset="0"/>
                <a:cs typeface="Times New Roman" panose="02020603050405020304" pitchFamily="18" charset="0"/>
              </a:rPr>
              <a:t>Used to equitably distribute limited institutional dollars</a:t>
            </a:r>
          </a:p>
          <a:p>
            <a:pPr lvl="1">
              <a:spcBef>
                <a:spcPts val="0"/>
              </a:spcBef>
              <a:buSzPts val="1600"/>
              <a:buFont typeface="Symbol" panose="05050102010706020507" pitchFamily="18" charset="2"/>
              <a:buChar char=""/>
              <a:defRPr/>
            </a:pPr>
            <a:r>
              <a:rPr lang="en-US" sz="2000" dirty="0">
                <a:latin typeface="Calibri" panose="020F0502020204030204" pitchFamily="34" charset="0"/>
                <a:ea typeface="Calibri" panose="020F0502020204030204" pitchFamily="34" charset="0"/>
                <a:cs typeface="Times New Roman" panose="02020603050405020304" pitchFamily="18" charset="0"/>
              </a:rPr>
              <a:t>Collects more information than the FAFSA</a:t>
            </a:r>
          </a:p>
          <a:p>
            <a:pPr lvl="1">
              <a:spcBef>
                <a:spcPts val="0"/>
              </a:spcBef>
              <a:buSzPts val="1600"/>
              <a:buFont typeface="Symbol" panose="05050102010706020507" pitchFamily="18" charset="2"/>
              <a:buChar char=""/>
              <a:defRPr/>
            </a:pPr>
            <a:r>
              <a:rPr lang="en-US" sz="2000" dirty="0">
                <a:latin typeface="Calibri" panose="020F0502020204030204" pitchFamily="34" charset="0"/>
                <a:ea typeface="Calibri" panose="020F0502020204030204" pitchFamily="34" charset="0"/>
                <a:cs typeface="Times New Roman" panose="02020603050405020304" pitchFamily="18" charset="0"/>
              </a:rPr>
              <a:t>Participating institutions can customize with additional questions and use the data differently</a:t>
            </a:r>
          </a:p>
          <a:p>
            <a:pPr lvl="1">
              <a:spcBef>
                <a:spcPts val="0"/>
              </a:spcBef>
              <a:buSzPts val="1600"/>
              <a:buFont typeface="Symbol" panose="05050102010706020507" pitchFamily="18" charset="2"/>
              <a:buChar char=""/>
              <a:defRPr/>
            </a:pPr>
            <a:r>
              <a:rPr lang="en-US" sz="2000" dirty="0">
                <a:latin typeface="Calibri" panose="020F0502020204030204" pitchFamily="34" charset="0"/>
                <a:ea typeface="Calibri" panose="020F0502020204030204" pitchFamily="34" charset="0"/>
                <a:cs typeface="Times New Roman" panose="02020603050405020304" pitchFamily="18" charset="0"/>
              </a:rPr>
              <a:t>The family pays application fee, which can be waived if they meet certain income guidelines.  </a:t>
            </a:r>
          </a:p>
          <a:p>
            <a:pPr lvl="1">
              <a:spcBef>
                <a:spcPts val="0"/>
              </a:spcBef>
              <a:buSzPts val="1600"/>
              <a:buFont typeface="Symbol" panose="05050102010706020507" pitchFamily="18" charset="2"/>
              <a:buChar char=""/>
              <a:defRP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SzPts val="1600"/>
              <a:buNone/>
              <a:defRPr/>
            </a:pPr>
            <a:r>
              <a:rPr lang="en-US" sz="2000" dirty="0">
                <a:latin typeface="Calibri" panose="020F0502020204030204" pitchFamily="34" charset="0"/>
                <a:ea typeface="Calibri" panose="020F0502020204030204" pitchFamily="34" charset="0"/>
                <a:cs typeface="Times New Roman" panose="02020603050405020304" pitchFamily="18" charset="0"/>
              </a:rPr>
              <a:t>Both applications available October 1</a:t>
            </a:r>
          </a:p>
          <a:p>
            <a:endParaRPr lang="en-US" dirty="0"/>
          </a:p>
        </p:txBody>
      </p:sp>
    </p:spTree>
    <p:extLst>
      <p:ext uri="{BB962C8B-B14F-4D97-AF65-F5344CB8AC3E}">
        <p14:creationId xmlns:p14="http://schemas.microsoft.com/office/powerpoint/2010/main" val="396796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26187E-BCE9-4382-984B-0706B2651AD3}"/>
              </a:ext>
            </a:extLst>
          </p:cNvPr>
          <p:cNvSpPr>
            <a:spLocks noGrp="1"/>
          </p:cNvSpPr>
          <p:nvPr>
            <p:ph type="title"/>
          </p:nvPr>
        </p:nvSpPr>
        <p:spPr/>
        <p:txBody>
          <a:bodyPr>
            <a:normAutofit/>
          </a:bodyPr>
          <a:lstStyle/>
          <a:p>
            <a:r>
              <a:rPr lang="en-US" b="1" dirty="0">
                <a:solidFill>
                  <a:srgbClr val="753BBD"/>
                </a:solidFill>
              </a:rPr>
              <a:t>Divorced/Separated/Never Married Parents</a:t>
            </a:r>
          </a:p>
        </p:txBody>
      </p:sp>
      <p:sp>
        <p:nvSpPr>
          <p:cNvPr id="3" name="Content Placeholder 2">
            <a:extLst>
              <a:ext uri="{FF2B5EF4-FFF2-40B4-BE49-F238E27FC236}">
                <a16:creationId xmlns:a16="http://schemas.microsoft.com/office/drawing/2014/main" xmlns="" id="{7A459E85-21C9-4FDA-9E85-E09A2B43D628}"/>
              </a:ext>
            </a:extLst>
          </p:cNvPr>
          <p:cNvSpPr>
            <a:spLocks noGrp="1"/>
          </p:cNvSpPr>
          <p:nvPr>
            <p:ph idx="1"/>
          </p:nvPr>
        </p:nvSpPr>
        <p:spPr/>
        <p:txBody>
          <a:bodyPr>
            <a:normAutofit fontScale="92500" lnSpcReduction="10000"/>
          </a:bodyPr>
          <a:lstStyle/>
          <a:p>
            <a:pPr marL="0" indent="0">
              <a:buNone/>
            </a:pPr>
            <a:r>
              <a:rPr lang="en-US" sz="2600" b="1" dirty="0"/>
              <a:t>Who is the Custodial Parent?</a:t>
            </a:r>
            <a:r>
              <a:rPr lang="en-US" sz="2600" dirty="0"/>
              <a:t>  The parent with whom the student lived the most in the past year.</a:t>
            </a:r>
          </a:p>
          <a:p>
            <a:endParaRPr lang="en-US" sz="2600" dirty="0"/>
          </a:p>
          <a:p>
            <a:pPr marL="342900" indent="-342900">
              <a:buFont typeface="Arial" panose="020B0604020202020204" pitchFamily="34" charset="0"/>
              <a:buChar char="•"/>
            </a:pPr>
            <a:r>
              <a:rPr lang="en-US" sz="2600" dirty="0"/>
              <a:t>If both parents equally, the parent who provided the greater amount of financial support in the past year.</a:t>
            </a:r>
          </a:p>
          <a:p>
            <a:endParaRPr lang="en-US" sz="2600" dirty="0"/>
          </a:p>
          <a:p>
            <a:pPr marL="342900" indent="-342900">
              <a:buFont typeface="Arial" panose="020B0604020202020204" pitchFamily="34" charset="0"/>
              <a:buChar char="•"/>
            </a:pPr>
            <a:r>
              <a:rPr lang="en-US" sz="2600" dirty="0"/>
              <a:t>If both parents equally, the parent who claimed the student as an income tax exemption in 2019.</a:t>
            </a:r>
          </a:p>
          <a:p>
            <a:pPr marL="342900" indent="-342900">
              <a:buFont typeface="Arial" panose="020B0604020202020204" pitchFamily="34" charset="0"/>
              <a:buChar char="•"/>
            </a:pPr>
            <a:endParaRPr lang="en-US" sz="2600" dirty="0"/>
          </a:p>
          <a:p>
            <a:pPr marL="342900" indent="-342900">
              <a:buFont typeface="Arial" panose="020B0604020202020204" pitchFamily="34" charset="0"/>
              <a:buChar char="•"/>
            </a:pPr>
            <a:r>
              <a:rPr lang="en-US" sz="2600" dirty="0"/>
              <a:t>Both the FAFSA and CSS Profile should reflect the </a:t>
            </a:r>
            <a:r>
              <a:rPr lang="en-US" sz="2600" b="1" dirty="0"/>
              <a:t>custodial</a:t>
            </a:r>
            <a:r>
              <a:rPr lang="en-US" sz="2600" dirty="0"/>
              <a:t> parent’s financial information.</a:t>
            </a:r>
          </a:p>
          <a:p>
            <a:endParaRPr lang="en-US" dirty="0"/>
          </a:p>
        </p:txBody>
      </p:sp>
    </p:spTree>
    <p:extLst>
      <p:ext uri="{BB962C8B-B14F-4D97-AF65-F5344CB8AC3E}">
        <p14:creationId xmlns:p14="http://schemas.microsoft.com/office/powerpoint/2010/main" val="2377430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CAE3DA-46A6-486E-AE7A-5A6EDBB0AC39}"/>
              </a:ext>
            </a:extLst>
          </p:cNvPr>
          <p:cNvSpPr>
            <a:spLocks noGrp="1"/>
          </p:cNvSpPr>
          <p:nvPr>
            <p:ph type="title"/>
          </p:nvPr>
        </p:nvSpPr>
        <p:spPr/>
        <p:txBody>
          <a:bodyPr/>
          <a:lstStyle/>
          <a:p>
            <a:r>
              <a:rPr lang="en-US" b="1" dirty="0">
                <a:solidFill>
                  <a:srgbClr val="753BBD"/>
                </a:solidFill>
              </a:rPr>
              <a:t>Household B CSS Profile (Noncustodial)</a:t>
            </a:r>
            <a:br>
              <a:rPr lang="en-US" b="1" dirty="0">
                <a:solidFill>
                  <a:srgbClr val="753BBD"/>
                </a:solidFill>
              </a:rPr>
            </a:br>
            <a:endParaRPr lang="en-US" b="1" dirty="0">
              <a:solidFill>
                <a:srgbClr val="753BBD"/>
              </a:solidFill>
            </a:endParaRPr>
          </a:p>
        </p:txBody>
      </p:sp>
      <p:sp>
        <p:nvSpPr>
          <p:cNvPr id="3" name="Content Placeholder 2">
            <a:extLst>
              <a:ext uri="{FF2B5EF4-FFF2-40B4-BE49-F238E27FC236}">
                <a16:creationId xmlns:a16="http://schemas.microsoft.com/office/drawing/2014/main" xmlns="" id="{3B8005F5-281D-4ABB-BB92-233928DAEC32}"/>
              </a:ext>
            </a:extLst>
          </p:cNvPr>
          <p:cNvSpPr>
            <a:spLocks noGrp="1"/>
          </p:cNvSpPr>
          <p:nvPr>
            <p:ph idx="1"/>
          </p:nvPr>
        </p:nvSpPr>
        <p:spPr>
          <a:xfrm>
            <a:off x="838200" y="1198485"/>
            <a:ext cx="10515600" cy="4978478"/>
          </a:xfrm>
        </p:spPr>
        <p:txBody>
          <a:bodyPr>
            <a:normAutofit fontScale="92500" lnSpcReduction="10000"/>
          </a:bodyPr>
          <a:lstStyle/>
          <a:p>
            <a:pPr marL="342900" indent="-342900">
              <a:buFont typeface="Arial" panose="020B0604020202020204" pitchFamily="34" charset="0"/>
              <a:buChar char="•"/>
            </a:pPr>
            <a:r>
              <a:rPr lang="en-US" dirty="0"/>
              <a:t>Some institutions require financial information from </a:t>
            </a:r>
            <a:r>
              <a:rPr lang="en-US" b="1" dirty="0"/>
              <a:t>both</a:t>
            </a:r>
            <a:r>
              <a:rPr lang="en-US" dirty="0"/>
              <a:t> parents.</a:t>
            </a:r>
          </a:p>
          <a:p>
            <a:pPr marL="800100" lvl="1" indent="-342900"/>
            <a:r>
              <a:rPr lang="en-US" dirty="0"/>
              <a:t>Expectation that both parents’ financial circumstances should be considered, regardless of their marital status, before calculating need-based institutional grant eligibility.</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The noncustodial parent completes a separate CSS Profile form, which is then linked to the student’s record.</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If the student has no relationship with the noncustodial parent, a Household B Profile Waiver is available at cssprofile.org.</a:t>
            </a:r>
          </a:p>
          <a:p>
            <a:pPr marL="1085850" lvl="1" indent="-342900"/>
            <a:r>
              <a:rPr lang="en-US" dirty="0"/>
              <a:t>Some schools use their own waiver form</a:t>
            </a:r>
          </a:p>
          <a:p>
            <a:pPr marL="1085850" lvl="1" indent="-342900"/>
            <a:r>
              <a:rPr lang="en-US" dirty="0"/>
              <a:t>Must submit supporting documentation</a:t>
            </a:r>
          </a:p>
          <a:p>
            <a:pPr marL="1085850" lvl="1" indent="-342900"/>
            <a:r>
              <a:rPr lang="en-US" dirty="0"/>
              <a:t>Submitting a waiver request is not a guarantee that it will be granted.</a:t>
            </a:r>
          </a:p>
        </p:txBody>
      </p:sp>
    </p:spTree>
    <p:extLst>
      <p:ext uri="{BB962C8B-B14F-4D97-AF65-F5344CB8AC3E}">
        <p14:creationId xmlns:p14="http://schemas.microsoft.com/office/powerpoint/2010/main" val="245563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201F94-ED76-45C4-A62B-2859ABD95CBC}"/>
              </a:ext>
            </a:extLst>
          </p:cNvPr>
          <p:cNvSpPr>
            <a:spLocks noGrp="1"/>
          </p:cNvSpPr>
          <p:nvPr>
            <p:ph type="title"/>
          </p:nvPr>
        </p:nvSpPr>
        <p:spPr>
          <a:xfrm>
            <a:off x="687897" y="356736"/>
            <a:ext cx="10665903" cy="1325563"/>
          </a:xfrm>
        </p:spPr>
        <p:txBody>
          <a:bodyPr>
            <a:normAutofit/>
          </a:bodyPr>
          <a:lstStyle/>
          <a:p>
            <a:r>
              <a:rPr lang="en-US" b="1" dirty="0">
                <a:solidFill>
                  <a:srgbClr val="753BBD"/>
                </a:solidFill>
              </a:rPr>
              <a:t>Federal vs. Institutional Methodology</a:t>
            </a:r>
          </a:p>
        </p:txBody>
      </p:sp>
      <p:sp>
        <p:nvSpPr>
          <p:cNvPr id="3" name="Content Placeholder 2">
            <a:extLst>
              <a:ext uri="{FF2B5EF4-FFF2-40B4-BE49-F238E27FC236}">
                <a16:creationId xmlns:a16="http://schemas.microsoft.com/office/drawing/2014/main" xmlns="" id="{0DCB19A8-D195-49C6-BBBB-C5938E2C11FD}"/>
              </a:ext>
            </a:extLst>
          </p:cNvPr>
          <p:cNvSpPr>
            <a:spLocks noGrp="1"/>
          </p:cNvSpPr>
          <p:nvPr>
            <p:ph idx="1"/>
          </p:nvPr>
        </p:nvSpPr>
        <p:spPr>
          <a:xfrm>
            <a:off x="838200" y="1535837"/>
            <a:ext cx="10515600" cy="4641126"/>
          </a:xfrm>
        </p:spPr>
        <p:txBody>
          <a:bodyPr>
            <a:normAutofit/>
          </a:bodyPr>
          <a:lstStyle/>
          <a:p>
            <a:pPr marL="0" indent="0">
              <a:buNone/>
            </a:pPr>
            <a:r>
              <a:rPr lang="en-US" b="1" dirty="0"/>
              <a:t>Federal Methodology (FM)</a:t>
            </a:r>
          </a:p>
          <a:p>
            <a:pPr marL="342900" indent="-342900">
              <a:buFont typeface="Arial" panose="020B0604020202020204" pitchFamily="34" charset="0"/>
              <a:buChar char="•"/>
            </a:pPr>
            <a:r>
              <a:rPr lang="en-US" sz="1900" dirty="0"/>
              <a:t>National formula overseen by the US Department of Education.</a:t>
            </a:r>
          </a:p>
          <a:p>
            <a:pPr marL="342900" indent="-342900">
              <a:buFont typeface="Arial" panose="020B0604020202020204" pitchFamily="34" charset="0"/>
              <a:buChar char="•"/>
            </a:pPr>
            <a:r>
              <a:rPr lang="en-US" sz="1900" dirty="0"/>
              <a:t>Rationing device rather than a true evaluation of a family’s ability to pay.</a:t>
            </a:r>
          </a:p>
          <a:p>
            <a:pPr marL="0" indent="0">
              <a:buNone/>
            </a:pPr>
            <a:endParaRPr lang="en-US" b="1" dirty="0"/>
          </a:p>
          <a:p>
            <a:pPr marL="0" indent="0">
              <a:buNone/>
            </a:pPr>
            <a:r>
              <a:rPr lang="en-US" b="1" dirty="0"/>
              <a:t>Institutional Methodology (IM)</a:t>
            </a:r>
          </a:p>
          <a:p>
            <a:pPr marL="342900" indent="-342900">
              <a:buFont typeface="Arial" panose="020B0604020202020204" pitchFamily="34" charset="0"/>
              <a:buChar char="•"/>
            </a:pPr>
            <a:r>
              <a:rPr lang="en-US" sz="1900" dirty="0"/>
              <a:t>National formula overseen by financial aid professionals. </a:t>
            </a:r>
          </a:p>
          <a:p>
            <a:pPr marL="342900" indent="-342900">
              <a:buFont typeface="Arial" panose="020B0604020202020204" pitchFamily="34" charset="0"/>
              <a:buChar char="•"/>
            </a:pPr>
            <a:r>
              <a:rPr lang="en-US" sz="1900" dirty="0"/>
              <a:t>Used to calculate a family’s expected contribution for need-based institutional grant consideration.</a:t>
            </a:r>
          </a:p>
          <a:p>
            <a:pPr marL="342900" indent="-342900">
              <a:buFont typeface="Arial" panose="020B0604020202020204" pitchFamily="34" charset="0"/>
              <a:buChar char="•"/>
            </a:pPr>
            <a:r>
              <a:rPr lang="en-US" sz="1900" dirty="0"/>
              <a:t>Resulting family contribution is often different from the FAFSA EFC:</a:t>
            </a:r>
          </a:p>
          <a:p>
            <a:pPr lvl="1"/>
            <a:r>
              <a:rPr lang="en-US" sz="1900" dirty="0"/>
              <a:t>Can be higher OR lower.</a:t>
            </a:r>
          </a:p>
          <a:p>
            <a:pPr marL="342900" indent="-342900">
              <a:buFont typeface="Arial" panose="020B0604020202020204" pitchFamily="34" charset="0"/>
              <a:buChar char="•"/>
            </a:pPr>
            <a:r>
              <a:rPr lang="en-US" sz="1900" dirty="0"/>
              <a:t>This will be the need the institution will meet.</a:t>
            </a:r>
          </a:p>
          <a:p>
            <a:pPr marL="342900" indent="-342900">
              <a:buFont typeface="Arial" panose="020B0604020202020204" pitchFamily="34" charset="0"/>
              <a:buChar char="•"/>
            </a:pPr>
            <a:endParaRPr lang="en-US" sz="1800" dirty="0"/>
          </a:p>
          <a:p>
            <a:endParaRPr lang="en-US" dirty="0"/>
          </a:p>
        </p:txBody>
      </p:sp>
    </p:spTree>
    <p:extLst>
      <p:ext uri="{BB962C8B-B14F-4D97-AF65-F5344CB8AC3E}">
        <p14:creationId xmlns:p14="http://schemas.microsoft.com/office/powerpoint/2010/main" val="2312525147"/>
      </p:ext>
    </p:extLst>
  </p:cSld>
  <p:clrMapOvr>
    <a:masterClrMapping/>
  </p:clrMapOvr>
</p:sld>
</file>

<file path=ppt/theme/theme1.xml><?xml version="1.0" encoding="utf-8"?>
<a:theme xmlns:a="http://schemas.openxmlformats.org/drawingml/2006/main" name="PACAC Master Opening 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ACAC ppt template.potx" id="{A550FA42-2F73-44E5-8000-597C4E9F942E}" vid="{BF9C820A-0AAB-4478-9510-DDFE6041942C}"/>
    </a:ext>
  </a:extLst>
</a:theme>
</file>

<file path=ppt/theme/theme2.xml><?xml version="1.0" encoding="utf-8"?>
<a:theme xmlns:a="http://schemas.openxmlformats.org/drawingml/2006/main" name="PACAC Body 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ACAC ppt template.potx" id="{A550FA42-2F73-44E5-8000-597C4E9F942E}" vid="{3B7EA005-F50D-4652-B759-2F519F742E1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33</TotalTime>
  <Words>2292</Words>
  <Application>Microsoft Macintosh PowerPoint</Application>
  <PresentationFormat>Custom</PresentationFormat>
  <Paragraphs>320</Paragraphs>
  <Slides>32</Slides>
  <Notes>8</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PACAC Master Opening Slides</vt:lpstr>
      <vt:lpstr>PACAC Body Slides</vt:lpstr>
      <vt:lpstr>WELCOME!</vt:lpstr>
      <vt:lpstr>Professional Development, Collaboration, Advocacy,  Support, Friendship</vt:lpstr>
      <vt:lpstr>As with all PACAC Presentations, the inclusion of any presenter or content is not an endorsement by PACAC or any of its representatives. </vt:lpstr>
      <vt:lpstr>Financial Aid 2020:  A Detailed Look</vt:lpstr>
      <vt:lpstr>Principles of Need Analysis</vt:lpstr>
      <vt:lpstr>FAFSA vs. CSS Profile Form</vt:lpstr>
      <vt:lpstr>Divorced/Separated/Never Married Parents</vt:lpstr>
      <vt:lpstr>Household B CSS Profile (Noncustodial) </vt:lpstr>
      <vt:lpstr>Federal vs. Institutional Methodology</vt:lpstr>
      <vt:lpstr>Income</vt:lpstr>
      <vt:lpstr>Taxable Income</vt:lpstr>
      <vt:lpstr>Untaxed Income</vt:lpstr>
      <vt:lpstr>Income Exclusions</vt:lpstr>
      <vt:lpstr>Income Protections &amp; Allowances</vt:lpstr>
      <vt:lpstr>Assets</vt:lpstr>
      <vt:lpstr>Assets</vt:lpstr>
      <vt:lpstr>Asset Allowances</vt:lpstr>
      <vt:lpstr>Tips for Success</vt:lpstr>
      <vt:lpstr>Why Might Students receive very Different Financial Aid Offers from Similar Schools?</vt:lpstr>
      <vt:lpstr>Merit vs. Need</vt:lpstr>
      <vt:lpstr>Grants and Scholarships</vt:lpstr>
      <vt:lpstr>Work-Study </vt:lpstr>
      <vt:lpstr>Student Loans</vt:lpstr>
      <vt:lpstr>Parent Loans</vt:lpstr>
      <vt:lpstr>Alternative Loans</vt:lpstr>
      <vt:lpstr>Sample Financial Aid Packages</vt:lpstr>
      <vt:lpstr>Colleges &amp; Universities may have Very Different Abilities to Meet Students’ Need</vt:lpstr>
      <vt:lpstr>Special Circumstances</vt:lpstr>
      <vt:lpstr>Net Price Calculators: Encourage your Students to use them!</vt:lpstr>
      <vt:lpstr>Breakout Room Discussion</vt:lpstr>
      <vt:lpstr>What are Colleges &amp; Universities Grappling With?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Cramer, Ruth</dc:creator>
  <cp:lastModifiedBy>Suzanne Rossi</cp:lastModifiedBy>
  <cp:revision>29</cp:revision>
  <dcterms:created xsi:type="dcterms:W3CDTF">2020-12-03T00:37:02Z</dcterms:created>
  <dcterms:modified xsi:type="dcterms:W3CDTF">2020-12-16T01:43:09Z</dcterms:modified>
</cp:coreProperties>
</file>