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9"/>
  </p:notesMasterIdLst>
  <p:sldIdLst>
    <p:sldId id="256" r:id="rId2"/>
    <p:sldId id="257" r:id="rId3"/>
    <p:sldId id="258" r:id="rId4"/>
    <p:sldId id="259" r:id="rId5"/>
    <p:sldId id="293"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Open Sans" panose="020B0706030804020204" pitchFamily="34"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08430F-4B67-417C-BE2E-83EAC187DB70}">
  <a:tblStyle styleId="{8F08430F-4B67-417C-BE2E-83EAC187DB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6"/>
  </p:normalViewPr>
  <p:slideViewPr>
    <p:cSldViewPr snapToGrid="0">
      <p:cViewPr varScale="1">
        <p:scale>
          <a:sx n="120" d="100"/>
          <a:sy n="120" d="100"/>
        </p:scale>
        <p:origin x="200" y="5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d30133fa94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d30133fa94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cef7b117de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cef7b117d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ef7b117d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ef7b117d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2d15c8a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2d15c8a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2d15c8a5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2d15c8a5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d0a75aa546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d0a75aa54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0a75aa546_2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d0a75aa546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0a75aa546_2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0a75aa546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0a75aa546_2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d0a75aa546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d0a75aa546_2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d0a75aa546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0a75aa546_2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0a75aa546_2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d30133fa94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d30133fa9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30133fa9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d30133fa9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30133fa9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d30133fa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0a75aa54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0a75aa54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0a75aa546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d0a75aa5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cde37c9b0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cde37c9b0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0a75aa54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d0a75aa54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d0a75aa546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d0a75aa54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2d61fcd2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2d61fcd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2d61fcd2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d2d61fcd2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d2d61fcd28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d2d61fcd28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30133fa94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30133fa94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d2d61fcd2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d2d61fcd2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2d61fcd28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2d61fcd28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cd47c7b98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cd47c7b9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d30133fa94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d30133fa94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d2d61fcd28_0_229:notes"/>
          <p:cNvSpPr>
            <a:spLocks noGrp="1" noRot="1" noChangeAspect="1"/>
          </p:cNvSpPr>
          <p:nvPr>
            <p:ph type="sldImg" idx="2"/>
          </p:nvPr>
        </p:nvSpPr>
        <p:spPr>
          <a:xfrm>
            <a:off x="38129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d2d61fcd28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Hallie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2e6ee6a4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d2e6ee6a4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d30133fa94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d30133fa94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30133fa94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30133fa94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2e6ee6a4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d2e6ee6a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ef7b117d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ef7b117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ef7b117d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cef7b117d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ef7b117de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ef7b117d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ncld.org/research/state-of-learning-disabilities/transitioning-to-life-after-high-school/"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hyperlink" Target="https://www.ncld.org/research/state-of-learning-disabilities/transitioning-to-life-after-high-school/"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www.understood.org/" TargetMode="External"/><Relationship Id="rId5" Type="http://schemas.openxmlformats.org/officeDocument/2006/relationships/hyperlink" Target="http://www.ldonline.org/" TargetMode="External"/><Relationship Id="rId4" Type="http://schemas.openxmlformats.org/officeDocument/2006/relationships/hyperlink" Target="https://ncld.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ldonline.org/indepth/reading" TargetMode="External"/><Relationship Id="rId7" Type="http://schemas.openxmlformats.org/officeDocument/2006/relationships/hyperlink" Target="http://www.ldonline.org/indepth/nonverba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ldonline.org/indepth/processing" TargetMode="External"/><Relationship Id="rId5" Type="http://schemas.openxmlformats.org/officeDocument/2006/relationships/hyperlink" Target="http://www.ldonline.org/indepth/writing" TargetMode="External"/><Relationship Id="rId4" Type="http://schemas.openxmlformats.org/officeDocument/2006/relationships/hyperlink" Target="http://www.ldonline.org/indepth/m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8" name="Google Shape;58;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9" name="Google Shape;59;p1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ADHD</a:t>
            </a:r>
            <a:endParaRPr/>
          </a:p>
        </p:txBody>
      </p:sp>
      <p:sp>
        <p:nvSpPr>
          <p:cNvPr id="118" name="Google Shape;118;p23"/>
          <p:cNvSpPr txBox="1">
            <a:spLocks noGrp="1"/>
          </p:cNvSpPr>
          <p:nvPr>
            <p:ph type="body" idx="1"/>
          </p:nvPr>
        </p:nvSpPr>
        <p:spPr>
          <a:xfrm>
            <a:off x="311700" y="1000075"/>
            <a:ext cx="48003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libri"/>
              <a:buChar char="●"/>
            </a:pPr>
            <a:r>
              <a:rPr lang="en" sz="1600">
                <a:solidFill>
                  <a:srgbClr val="333333"/>
                </a:solidFill>
                <a:highlight>
                  <a:srgbClr val="FFFFFF"/>
                </a:highlight>
                <a:latin typeface="Calibri"/>
                <a:ea typeface="Calibri"/>
                <a:cs typeface="Calibri"/>
                <a:sym typeface="Calibri"/>
              </a:rPr>
              <a:t>principal characteristics of ADHD are inattention, hyperactivity, and impulsivity</a:t>
            </a:r>
            <a:endParaRPr sz="1600">
              <a:solidFill>
                <a:srgbClr val="333333"/>
              </a:solidFill>
              <a:highlight>
                <a:srgbClr val="FFFFFF"/>
              </a:highlight>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highlight>
                  <a:srgbClr val="FFFFFF"/>
                </a:highlight>
                <a:latin typeface="Calibri"/>
                <a:ea typeface="Calibri"/>
                <a:cs typeface="Calibri"/>
                <a:sym typeface="Calibri"/>
              </a:rPr>
              <a:t>Feeling restless</a:t>
            </a:r>
            <a:endParaRPr sz="1600">
              <a:solidFill>
                <a:srgbClr val="333333"/>
              </a:solidFill>
              <a:highlight>
                <a:srgbClr val="FFFFFF"/>
              </a:highlight>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highlight>
                  <a:srgbClr val="FFFFFF"/>
                </a:highlight>
                <a:latin typeface="Calibri"/>
                <a:ea typeface="Calibri"/>
                <a:cs typeface="Calibri"/>
                <a:sym typeface="Calibri"/>
              </a:rPr>
              <a:t>Blurting out answers before hearing the whole question</a:t>
            </a:r>
            <a:endParaRPr sz="1600">
              <a:solidFill>
                <a:srgbClr val="333333"/>
              </a:solidFill>
              <a:highlight>
                <a:srgbClr val="FFFFFF"/>
              </a:highlight>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highlight>
                  <a:srgbClr val="FFFFFF"/>
                </a:highlight>
                <a:latin typeface="Calibri"/>
                <a:ea typeface="Calibri"/>
                <a:cs typeface="Calibri"/>
                <a:sym typeface="Calibri"/>
              </a:rPr>
              <a:t>Often becoming easily distracted by irrelevant sights and sounds</a:t>
            </a:r>
            <a:endParaRPr sz="1600">
              <a:solidFill>
                <a:srgbClr val="333333"/>
              </a:solidFill>
              <a:highlight>
                <a:srgbClr val="FFFFFF"/>
              </a:highlight>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highlight>
                  <a:srgbClr val="FFFFFF"/>
                </a:highlight>
                <a:latin typeface="Calibri"/>
                <a:ea typeface="Calibri"/>
                <a:cs typeface="Calibri"/>
                <a:sym typeface="Calibri"/>
              </a:rPr>
              <a:t>Often failing to pay attention to details and making careless mistakes</a:t>
            </a:r>
            <a:endParaRPr sz="1600">
              <a:solidFill>
                <a:srgbClr val="333333"/>
              </a:solidFill>
              <a:highlight>
                <a:srgbClr val="FFFFFF"/>
              </a:highlight>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highlight>
                  <a:srgbClr val="FFFFFF"/>
                </a:highlight>
                <a:latin typeface="Calibri"/>
                <a:ea typeface="Calibri"/>
                <a:cs typeface="Calibri"/>
                <a:sym typeface="Calibri"/>
              </a:rPr>
              <a:t>Rarely following instructions carefully and completely losing or forgetting things like toys, or pencils, books, and tools needed for a task</a:t>
            </a:r>
            <a:endParaRPr sz="1600">
              <a:solidFill>
                <a:srgbClr val="333333"/>
              </a:solidFill>
              <a:highlight>
                <a:srgbClr val="FFFFFF"/>
              </a:highlight>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highlight>
                  <a:srgbClr val="FFFFFF"/>
                </a:highlight>
                <a:latin typeface="Calibri"/>
                <a:ea typeface="Calibri"/>
                <a:cs typeface="Calibri"/>
                <a:sym typeface="Calibri"/>
              </a:rPr>
              <a:t>Often skipping from one uncompleted activity to another.</a:t>
            </a:r>
            <a:endParaRPr sz="1600">
              <a:solidFill>
                <a:srgbClr val="333333"/>
              </a:solidFill>
              <a:highlight>
                <a:srgbClr val="FFFFFF"/>
              </a:highlight>
              <a:latin typeface="Calibri"/>
              <a:ea typeface="Calibri"/>
              <a:cs typeface="Calibri"/>
              <a:sym typeface="Calibri"/>
            </a:endParaRPr>
          </a:p>
          <a:p>
            <a:pPr marL="0" lvl="0" indent="0" algn="l" rtl="0">
              <a:spcBef>
                <a:spcPts val="1000"/>
              </a:spcBef>
              <a:spcAft>
                <a:spcPts val="1200"/>
              </a:spcAft>
              <a:buNone/>
            </a:pPr>
            <a:r>
              <a:rPr lang="en" sz="1600">
                <a:solidFill>
                  <a:srgbClr val="333333"/>
                </a:solidFill>
                <a:highlight>
                  <a:srgbClr val="FFFFFF"/>
                </a:highlight>
                <a:latin typeface="Calibri"/>
                <a:ea typeface="Calibri"/>
                <a:cs typeface="Calibri"/>
                <a:sym typeface="Calibri"/>
              </a:rPr>
              <a:t>LD online</a:t>
            </a:r>
            <a:endParaRPr sz="1600">
              <a:solidFill>
                <a:srgbClr val="333333"/>
              </a:solidFill>
              <a:highlight>
                <a:srgbClr val="FFFFFF"/>
              </a:highlight>
              <a:latin typeface="Calibri"/>
              <a:ea typeface="Calibri"/>
              <a:cs typeface="Calibri"/>
              <a:sym typeface="Calibri"/>
            </a:endParaRPr>
          </a:p>
        </p:txBody>
      </p:sp>
      <p:pic>
        <p:nvPicPr>
          <p:cNvPr id="119" name="Google Shape;119;p23"/>
          <p:cNvPicPr preferRelativeResize="0"/>
          <p:nvPr/>
        </p:nvPicPr>
        <p:blipFill>
          <a:blip r:embed="rId3">
            <a:alphaModFix/>
          </a:blip>
          <a:stretch>
            <a:fillRect/>
          </a:stretch>
        </p:blipFill>
        <p:spPr>
          <a:xfrm>
            <a:off x="4984800" y="1194375"/>
            <a:ext cx="3999900" cy="323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1000"/>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xEl>
                                              <p:pRg st="1" end="1"/>
                                            </p:txEl>
                                          </p:spTgt>
                                        </p:tgtEl>
                                        <p:attrNameLst>
                                          <p:attrName>style.visibility</p:attrName>
                                        </p:attrNameLst>
                                      </p:cBhvr>
                                      <p:to>
                                        <p:strVal val="visible"/>
                                      </p:to>
                                    </p:set>
                                    <p:animEffect transition="in" filter="fade">
                                      <p:cBhvr>
                                        <p:cTn id="12" dur="1000"/>
                                        <p:tgtEl>
                                          <p:spTgt spid="1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xEl>
                                              <p:pRg st="2" end="2"/>
                                            </p:txEl>
                                          </p:spTgt>
                                        </p:tgtEl>
                                        <p:attrNameLst>
                                          <p:attrName>style.visibility</p:attrName>
                                        </p:attrNameLst>
                                      </p:cBhvr>
                                      <p:to>
                                        <p:strVal val="visible"/>
                                      </p:to>
                                    </p:set>
                                    <p:animEffect transition="in" filter="fade">
                                      <p:cBhvr>
                                        <p:cTn id="17" dur="1000"/>
                                        <p:tgtEl>
                                          <p:spTgt spid="1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
                                            <p:txEl>
                                              <p:pRg st="3" end="3"/>
                                            </p:txEl>
                                          </p:spTgt>
                                        </p:tgtEl>
                                        <p:attrNameLst>
                                          <p:attrName>style.visibility</p:attrName>
                                        </p:attrNameLst>
                                      </p:cBhvr>
                                      <p:to>
                                        <p:strVal val="visible"/>
                                      </p:to>
                                    </p:set>
                                    <p:animEffect transition="in" filter="fade">
                                      <p:cBhvr>
                                        <p:cTn id="22" dur="1000"/>
                                        <p:tgtEl>
                                          <p:spTgt spid="1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
                                            <p:txEl>
                                              <p:pRg st="4" end="4"/>
                                            </p:txEl>
                                          </p:spTgt>
                                        </p:tgtEl>
                                        <p:attrNameLst>
                                          <p:attrName>style.visibility</p:attrName>
                                        </p:attrNameLst>
                                      </p:cBhvr>
                                      <p:to>
                                        <p:strVal val="visible"/>
                                      </p:to>
                                    </p:set>
                                    <p:animEffect transition="in" filter="fade">
                                      <p:cBhvr>
                                        <p:cTn id="27" dur="1000"/>
                                        <p:tgtEl>
                                          <p:spTgt spid="1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
                                            <p:txEl>
                                              <p:pRg st="5" end="5"/>
                                            </p:txEl>
                                          </p:spTgt>
                                        </p:tgtEl>
                                        <p:attrNameLst>
                                          <p:attrName>style.visibility</p:attrName>
                                        </p:attrNameLst>
                                      </p:cBhvr>
                                      <p:to>
                                        <p:strVal val="visible"/>
                                      </p:to>
                                    </p:set>
                                    <p:animEffect transition="in" filter="fade">
                                      <p:cBhvr>
                                        <p:cTn id="32" dur="1000"/>
                                        <p:tgtEl>
                                          <p:spTgt spid="1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8">
                                            <p:txEl>
                                              <p:pRg st="6" end="6"/>
                                            </p:txEl>
                                          </p:spTgt>
                                        </p:tgtEl>
                                        <p:attrNameLst>
                                          <p:attrName>style.visibility</p:attrName>
                                        </p:attrNameLst>
                                      </p:cBhvr>
                                      <p:to>
                                        <p:strVal val="visible"/>
                                      </p:to>
                                    </p:set>
                                    <p:animEffect transition="in" filter="fade">
                                      <p:cBhvr>
                                        <p:cTn id="37" dur="1000"/>
                                        <p:tgtEl>
                                          <p:spTgt spid="1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8">
                                            <p:txEl>
                                              <p:pRg st="7" end="7"/>
                                            </p:txEl>
                                          </p:spTgt>
                                        </p:tgtEl>
                                        <p:attrNameLst>
                                          <p:attrName>style.visibility</p:attrName>
                                        </p:attrNameLst>
                                      </p:cBhvr>
                                      <p:to>
                                        <p:strVal val="visible"/>
                                      </p:to>
                                    </p:set>
                                    <p:animEffect transition="in" filter="fade">
                                      <p:cBhvr>
                                        <p:cTn id="42" dur="1000"/>
                                        <p:tgtEl>
                                          <p:spTgt spid="1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4"/>
          <p:cNvPicPr preferRelativeResize="0"/>
          <p:nvPr/>
        </p:nvPicPr>
        <p:blipFill rotWithShape="1">
          <a:blip r:embed="rId3">
            <a:alphaModFix/>
          </a:blip>
          <a:srcRect l="1871" t="2143" r="1649"/>
          <a:stretch/>
        </p:blipFill>
        <p:spPr>
          <a:xfrm>
            <a:off x="5227325" y="1152475"/>
            <a:ext cx="3771200" cy="3343225"/>
          </a:xfrm>
          <a:prstGeom prst="rect">
            <a:avLst/>
          </a:prstGeom>
          <a:noFill/>
          <a:ln>
            <a:noFill/>
          </a:ln>
        </p:spPr>
      </p:pic>
      <p:sp>
        <p:nvSpPr>
          <p:cNvPr id="125" name="Google Shape;12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EVALUATION REPORT</a:t>
            </a:r>
            <a:endParaRPr/>
          </a:p>
        </p:txBody>
      </p:sp>
      <p:sp>
        <p:nvSpPr>
          <p:cNvPr id="126" name="Google Shape;126;p24"/>
          <p:cNvSpPr txBox="1">
            <a:spLocks noGrp="1"/>
          </p:cNvSpPr>
          <p:nvPr>
            <p:ph type="body" idx="1"/>
          </p:nvPr>
        </p:nvSpPr>
        <p:spPr>
          <a:xfrm>
            <a:off x="311700" y="923875"/>
            <a:ext cx="5187900" cy="3792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Calibri"/>
              <a:buChar char="●"/>
            </a:pPr>
            <a:r>
              <a:rPr lang="en" sz="1600">
                <a:solidFill>
                  <a:srgbClr val="333333"/>
                </a:solidFill>
                <a:highlight>
                  <a:srgbClr val="FFFFFF"/>
                </a:highlight>
                <a:latin typeface="Calibri"/>
                <a:ea typeface="Calibri"/>
                <a:cs typeface="Calibri"/>
                <a:sym typeface="Calibri"/>
              </a:rPr>
              <a:t>Evaluation is a process that helps parents and schools determine whether a child has a disability</a:t>
            </a:r>
            <a:endParaRPr sz="1600">
              <a:solidFill>
                <a:srgbClr val="333333"/>
              </a:solidFill>
              <a:highlight>
                <a:srgbClr val="FFFFFF"/>
              </a:highlight>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latin typeface="Calibri"/>
                <a:ea typeface="Calibri"/>
                <a:cs typeface="Calibri"/>
                <a:sym typeface="Calibri"/>
              </a:rPr>
              <a:t>Identification. It will identify children who have delays or disabilities and need special education</a:t>
            </a:r>
            <a:endParaRPr sz="1600">
              <a:solidFill>
                <a:srgbClr val="333333"/>
              </a:solidFill>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latin typeface="Calibri"/>
                <a:ea typeface="Calibri"/>
                <a:cs typeface="Calibri"/>
                <a:sym typeface="Calibri"/>
              </a:rPr>
              <a:t>Eligibility. It will determine whether a child is a "child with a disability" under the Individuals with Disabilities Education Act (IDEA) </a:t>
            </a:r>
            <a:endParaRPr sz="1600">
              <a:solidFill>
                <a:srgbClr val="333333"/>
              </a:solidFill>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latin typeface="Calibri"/>
                <a:ea typeface="Calibri"/>
                <a:cs typeface="Calibri"/>
                <a:sym typeface="Calibri"/>
              </a:rPr>
              <a:t>Planning an Individualized Education Program (IEP). It provides information that will help parents and school professionals develop an appropriate IEP for a child.</a:t>
            </a:r>
            <a:endParaRPr sz="1600">
              <a:solidFill>
                <a:srgbClr val="333333"/>
              </a:solidFill>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latin typeface="Calibri"/>
                <a:ea typeface="Calibri"/>
                <a:cs typeface="Calibri"/>
                <a:sym typeface="Calibri"/>
              </a:rPr>
              <a:t>Instructional strategies. It will help determine effective strategies to help a child learn.</a:t>
            </a:r>
            <a:endParaRPr sz="1600">
              <a:solidFill>
                <a:srgbClr val="333333"/>
              </a:solidFill>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latin typeface="Calibri"/>
                <a:ea typeface="Calibri"/>
                <a:cs typeface="Calibri"/>
                <a:sym typeface="Calibri"/>
              </a:rPr>
              <a:t>Measuring progress. It establishes a baseline (present level of performance) for measuring a child's educational progress</a:t>
            </a:r>
            <a:endParaRPr sz="1600">
              <a:solidFill>
                <a:srgbClr val="333333"/>
              </a:solidFill>
              <a:latin typeface="Calibri"/>
              <a:ea typeface="Calibri"/>
              <a:cs typeface="Calibri"/>
              <a:sym typeface="Calibri"/>
            </a:endParaRPr>
          </a:p>
          <a:p>
            <a:pPr marL="0" lvl="0" indent="0" algn="l" rtl="0">
              <a:spcBef>
                <a:spcPts val="1000"/>
              </a:spcBef>
              <a:spcAft>
                <a:spcPts val="1200"/>
              </a:spcAft>
              <a:buNone/>
            </a:pPr>
            <a:r>
              <a:rPr lang="en" sz="1600">
                <a:solidFill>
                  <a:srgbClr val="333333"/>
                </a:solidFill>
                <a:highlight>
                  <a:srgbClr val="FFFFFF"/>
                </a:highlight>
                <a:latin typeface="Calibri"/>
                <a:ea typeface="Calibri"/>
                <a:cs typeface="Calibri"/>
                <a:sym typeface="Calibri"/>
              </a:rPr>
              <a:t>LD online</a:t>
            </a:r>
            <a:endParaRPr sz="1600">
              <a:solidFill>
                <a:srgbClr val="333333"/>
              </a:solidFill>
              <a:highlight>
                <a:srgbClr val="FFFFFF"/>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10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Effect transition="in" filter="fade">
                                      <p:cBhvr>
                                        <p:cTn id="12" dur="1000"/>
                                        <p:tgtEl>
                                          <p:spTgt spid="1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Effect transition="in" filter="fade">
                                      <p:cBhvr>
                                        <p:cTn id="17" dur="1000"/>
                                        <p:tgtEl>
                                          <p:spTgt spid="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3" end="3"/>
                                            </p:txEl>
                                          </p:spTgt>
                                        </p:tgtEl>
                                        <p:attrNameLst>
                                          <p:attrName>style.visibility</p:attrName>
                                        </p:attrNameLst>
                                      </p:cBhvr>
                                      <p:to>
                                        <p:strVal val="visible"/>
                                      </p:to>
                                    </p:set>
                                    <p:animEffect transition="in" filter="fade">
                                      <p:cBhvr>
                                        <p:cTn id="22" dur="1000"/>
                                        <p:tgtEl>
                                          <p:spTgt spid="1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4" end="4"/>
                                            </p:txEl>
                                          </p:spTgt>
                                        </p:tgtEl>
                                        <p:attrNameLst>
                                          <p:attrName>style.visibility</p:attrName>
                                        </p:attrNameLst>
                                      </p:cBhvr>
                                      <p:to>
                                        <p:strVal val="visible"/>
                                      </p:to>
                                    </p:set>
                                    <p:animEffect transition="in" filter="fade">
                                      <p:cBhvr>
                                        <p:cTn id="27" dur="1000"/>
                                        <p:tgtEl>
                                          <p:spTgt spid="1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6">
                                            <p:txEl>
                                              <p:pRg st="5" end="5"/>
                                            </p:txEl>
                                          </p:spTgt>
                                        </p:tgtEl>
                                        <p:attrNameLst>
                                          <p:attrName>style.visibility</p:attrName>
                                        </p:attrNameLst>
                                      </p:cBhvr>
                                      <p:to>
                                        <p:strVal val="visible"/>
                                      </p:to>
                                    </p:set>
                                    <p:animEffect transition="in" filter="fade">
                                      <p:cBhvr>
                                        <p:cTn id="32" dur="1000"/>
                                        <p:tgtEl>
                                          <p:spTgt spid="1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6">
                                            <p:txEl>
                                              <p:pRg st="6" end="6"/>
                                            </p:txEl>
                                          </p:spTgt>
                                        </p:tgtEl>
                                        <p:attrNameLst>
                                          <p:attrName>style.visibility</p:attrName>
                                        </p:attrNameLst>
                                      </p:cBhvr>
                                      <p:to>
                                        <p:strVal val="visible"/>
                                      </p:to>
                                    </p:set>
                                    <p:animEffect transition="in" filter="fade">
                                      <p:cBhvr>
                                        <p:cTn id="37" dur="1000"/>
                                        <p:tgtEl>
                                          <p:spTgt spid="1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504 PLAN</a:t>
            </a:r>
            <a:endParaRPr/>
          </a:p>
        </p:txBody>
      </p:sp>
      <p:sp>
        <p:nvSpPr>
          <p:cNvPr id="132" name="Google Shape;132;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libri"/>
              <a:buChar char="●"/>
            </a:pPr>
            <a:r>
              <a:rPr lang="en" sz="1600">
                <a:solidFill>
                  <a:srgbClr val="333333"/>
                </a:solidFill>
                <a:highlight>
                  <a:srgbClr val="FFFFFF"/>
                </a:highlight>
                <a:latin typeface="Calibri"/>
                <a:ea typeface="Calibri"/>
                <a:cs typeface="Calibri"/>
                <a:sym typeface="Calibri"/>
              </a:rPr>
              <a:t>Covers individuals who meet the definition of qualified "handicapped" person</a:t>
            </a:r>
            <a:endParaRPr sz="1600">
              <a:solidFill>
                <a:srgbClr val="333333"/>
              </a:solidFill>
              <a:highlight>
                <a:srgbClr val="FFFFFF"/>
              </a:highlight>
              <a:latin typeface="Calibri"/>
              <a:ea typeface="Calibri"/>
              <a:cs typeface="Calibri"/>
              <a:sym typeface="Calibri"/>
            </a:endParaRPr>
          </a:p>
          <a:p>
            <a:pPr marL="457200" lvl="0" indent="-330200" algn="l" rtl="0">
              <a:spcBef>
                <a:spcPts val="0"/>
              </a:spcBef>
              <a:spcAft>
                <a:spcPts val="0"/>
              </a:spcAft>
              <a:buClr>
                <a:srgbClr val="333333"/>
              </a:buClr>
              <a:buSzPts val="1600"/>
              <a:buFont typeface="Calibri"/>
              <a:buChar char="●"/>
            </a:pPr>
            <a:r>
              <a:rPr lang="en" sz="1600">
                <a:solidFill>
                  <a:srgbClr val="333333"/>
                </a:solidFill>
                <a:highlight>
                  <a:srgbClr val="FFFFFF"/>
                </a:highlight>
                <a:latin typeface="Calibri"/>
                <a:ea typeface="Calibri"/>
                <a:cs typeface="Calibri"/>
                <a:sym typeface="Calibri"/>
              </a:rPr>
              <a:t>Does not require that a child need special education to qualify</a:t>
            </a:r>
            <a:endParaRPr sz="1600">
              <a:solidFill>
                <a:srgbClr val="333333"/>
              </a:solidFill>
              <a:highlight>
                <a:srgbClr val="FFFFFF"/>
              </a:highlight>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highlight>
                  <a:srgbClr val="FFFFFF"/>
                </a:highlight>
                <a:latin typeface="Calibri"/>
                <a:ea typeface="Calibri"/>
                <a:cs typeface="Calibri"/>
                <a:sym typeface="Calibri"/>
              </a:rPr>
              <a:t>Does not require an IEP, but does require a plan.</a:t>
            </a:r>
            <a:endParaRPr sz="1600">
              <a:solidFill>
                <a:srgbClr val="333333"/>
              </a:solidFill>
              <a:highlight>
                <a:srgbClr val="FFFFFF"/>
              </a:highlight>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highlight>
                  <a:srgbClr val="FFFFFF"/>
                </a:highlight>
                <a:latin typeface="Calibri"/>
                <a:ea typeface="Calibri"/>
                <a:cs typeface="Calibri"/>
                <a:sym typeface="Calibri"/>
              </a:rPr>
              <a:t>"Appropriate" means an education comparable to the education provided to those students who are not disabled.</a:t>
            </a:r>
            <a:endParaRPr sz="1600">
              <a:solidFill>
                <a:srgbClr val="333333"/>
              </a:solidFill>
              <a:highlight>
                <a:srgbClr val="FFFFFF"/>
              </a:highlight>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highlight>
                  <a:srgbClr val="FFFFFF"/>
                </a:highlight>
                <a:latin typeface="Calibri"/>
                <a:ea typeface="Calibri"/>
                <a:cs typeface="Calibri"/>
                <a:sym typeface="Calibri"/>
              </a:rPr>
              <a:t>Provides related services, if needed.</a:t>
            </a:r>
            <a:endParaRPr sz="1600">
              <a:solidFill>
                <a:srgbClr val="333333"/>
              </a:solidFill>
              <a:highlight>
                <a:srgbClr val="FFFFFF"/>
              </a:highlight>
              <a:latin typeface="Calibri"/>
              <a:ea typeface="Calibri"/>
              <a:cs typeface="Calibri"/>
              <a:sym typeface="Calibri"/>
            </a:endParaRPr>
          </a:p>
          <a:p>
            <a:pPr marL="457200" lvl="0" indent="0" algn="l" rtl="0">
              <a:lnSpc>
                <a:spcPct val="97500"/>
              </a:lnSpc>
              <a:spcBef>
                <a:spcPts val="1000"/>
              </a:spcBef>
              <a:spcAft>
                <a:spcPts val="0"/>
              </a:spcAft>
              <a:buNone/>
            </a:pPr>
            <a:endParaRPr sz="1600">
              <a:solidFill>
                <a:srgbClr val="333333"/>
              </a:solidFill>
              <a:highlight>
                <a:srgbClr val="FFFFFF"/>
              </a:highlight>
              <a:latin typeface="Calibri"/>
              <a:ea typeface="Calibri"/>
              <a:cs typeface="Calibri"/>
              <a:sym typeface="Calibri"/>
            </a:endParaRPr>
          </a:p>
          <a:p>
            <a:pPr marL="457200" lvl="0" indent="0" algn="l" rtl="0">
              <a:spcBef>
                <a:spcPts val="1000"/>
              </a:spcBef>
              <a:spcAft>
                <a:spcPts val="1200"/>
              </a:spcAft>
              <a:buNone/>
            </a:pPr>
            <a:r>
              <a:rPr lang="en" sz="1600">
                <a:solidFill>
                  <a:srgbClr val="333333"/>
                </a:solidFill>
                <a:highlight>
                  <a:srgbClr val="FFFFFF"/>
                </a:highlight>
                <a:latin typeface="Calibri"/>
                <a:ea typeface="Calibri"/>
                <a:cs typeface="Calibri"/>
                <a:sym typeface="Calibri"/>
              </a:rPr>
              <a:t>LD online</a:t>
            </a:r>
            <a:endParaRPr sz="1600">
              <a:solidFill>
                <a:srgbClr val="333333"/>
              </a:solidFill>
              <a:highlight>
                <a:srgbClr val="FFFFFF"/>
              </a:highlight>
              <a:latin typeface="Calibri"/>
              <a:ea typeface="Calibri"/>
              <a:cs typeface="Calibri"/>
              <a:sym typeface="Calibri"/>
            </a:endParaRPr>
          </a:p>
        </p:txBody>
      </p:sp>
      <p:pic>
        <p:nvPicPr>
          <p:cNvPr id="133" name="Google Shape;133;p25"/>
          <p:cNvPicPr preferRelativeResize="0"/>
          <p:nvPr/>
        </p:nvPicPr>
        <p:blipFill>
          <a:blip r:embed="rId3">
            <a:alphaModFix/>
          </a:blip>
          <a:stretch>
            <a:fillRect/>
          </a:stretch>
        </p:blipFill>
        <p:spPr>
          <a:xfrm>
            <a:off x="4832400" y="1285875"/>
            <a:ext cx="3999900" cy="3184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10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fade">
                                      <p:cBhvr>
                                        <p:cTn id="12" dur="1000"/>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Effect transition="in" filter="fade">
                                      <p:cBhvr>
                                        <p:cTn id="17" dur="1000"/>
                                        <p:tgtEl>
                                          <p:spTgt spid="1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
                                            <p:txEl>
                                              <p:pRg st="3" end="3"/>
                                            </p:txEl>
                                          </p:spTgt>
                                        </p:tgtEl>
                                        <p:attrNameLst>
                                          <p:attrName>style.visibility</p:attrName>
                                        </p:attrNameLst>
                                      </p:cBhvr>
                                      <p:to>
                                        <p:strVal val="visible"/>
                                      </p:to>
                                    </p:set>
                                    <p:animEffect transition="in" filter="fade">
                                      <p:cBhvr>
                                        <p:cTn id="22" dur="1000"/>
                                        <p:tgtEl>
                                          <p:spTgt spid="1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2">
                                            <p:txEl>
                                              <p:pRg st="4" end="4"/>
                                            </p:txEl>
                                          </p:spTgt>
                                        </p:tgtEl>
                                        <p:attrNameLst>
                                          <p:attrName>style.visibility</p:attrName>
                                        </p:attrNameLst>
                                      </p:cBhvr>
                                      <p:to>
                                        <p:strVal val="visible"/>
                                      </p:to>
                                    </p:set>
                                    <p:animEffect transition="in" filter="fade">
                                      <p:cBhvr>
                                        <p:cTn id="27" dur="1000"/>
                                        <p:tgtEl>
                                          <p:spTgt spid="13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2">
                                            <p:txEl>
                                              <p:pRg st="5" end="5"/>
                                            </p:txEl>
                                          </p:spTgt>
                                        </p:tgtEl>
                                        <p:attrNameLst>
                                          <p:attrName>style.visibility</p:attrName>
                                        </p:attrNameLst>
                                      </p:cBhvr>
                                      <p:to>
                                        <p:strVal val="visible"/>
                                      </p:to>
                                    </p:set>
                                    <p:animEffect transition="in" filter="fade">
                                      <p:cBhvr>
                                        <p:cTn id="32" dur="1000"/>
                                        <p:tgtEl>
                                          <p:spTgt spid="13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2">
                                            <p:txEl>
                                              <p:pRg st="6" end="6"/>
                                            </p:txEl>
                                          </p:spTgt>
                                        </p:tgtEl>
                                        <p:attrNameLst>
                                          <p:attrName>style.visibility</p:attrName>
                                        </p:attrNameLst>
                                      </p:cBhvr>
                                      <p:to>
                                        <p:strVal val="visible"/>
                                      </p:to>
                                    </p:set>
                                    <p:animEffect transition="in" filter="fade">
                                      <p:cBhvr>
                                        <p:cTn id="37" dur="1000"/>
                                        <p:tgtEl>
                                          <p:spTgt spid="1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IEP /OR OFFICIAL ACCOMMODATION PLAN</a:t>
            </a:r>
            <a:endParaRPr/>
          </a:p>
        </p:txBody>
      </p:sp>
      <p:sp>
        <p:nvSpPr>
          <p:cNvPr id="139" name="Google Shape;139;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1900">
                <a:latin typeface="Calibri"/>
                <a:ea typeface="Calibri"/>
                <a:cs typeface="Calibri"/>
                <a:sym typeface="Calibri"/>
              </a:rPr>
              <a:t>IEP (Public)</a:t>
            </a:r>
            <a:endParaRPr sz="1900">
              <a:latin typeface="Calibri"/>
              <a:ea typeface="Calibri"/>
              <a:cs typeface="Calibri"/>
              <a:sym typeface="Calibri"/>
            </a:endParaRPr>
          </a:p>
          <a:p>
            <a:pPr marL="457200" lvl="0" indent="-349250" algn="l" rtl="0">
              <a:spcBef>
                <a:spcPts val="1200"/>
              </a:spcBef>
              <a:spcAft>
                <a:spcPts val="0"/>
              </a:spcAft>
              <a:buSzPts val="1900"/>
              <a:buFont typeface="Calibri"/>
              <a:buChar char="●"/>
            </a:pPr>
            <a:r>
              <a:rPr lang="en" sz="1500">
                <a:solidFill>
                  <a:srgbClr val="333333"/>
                </a:solidFill>
                <a:highlight>
                  <a:srgbClr val="FFFFFF"/>
                </a:highlight>
                <a:latin typeface="Calibri"/>
                <a:ea typeface="Calibri"/>
                <a:cs typeface="Calibri"/>
                <a:sym typeface="Calibri"/>
              </a:rPr>
              <a:t>Each public school child who receives special education and related services must have an Individualized Education Program</a:t>
            </a:r>
            <a:endParaRPr sz="1500">
              <a:solidFill>
                <a:srgbClr val="333333"/>
              </a:solidFill>
              <a:highlight>
                <a:srgbClr val="FFFFFF"/>
              </a:highlight>
              <a:latin typeface="Calibri"/>
              <a:ea typeface="Calibri"/>
              <a:cs typeface="Calibri"/>
              <a:sym typeface="Calibri"/>
            </a:endParaRPr>
          </a:p>
          <a:p>
            <a:pPr marL="457200" lvl="0" indent="-323850" algn="l" rtl="0">
              <a:spcBef>
                <a:spcPts val="0"/>
              </a:spcBef>
              <a:spcAft>
                <a:spcPts val="0"/>
              </a:spcAft>
              <a:buClr>
                <a:srgbClr val="333333"/>
              </a:buClr>
              <a:buSzPts val="1500"/>
              <a:buFont typeface="Calibri"/>
              <a:buChar char="●"/>
            </a:pPr>
            <a:r>
              <a:rPr lang="en" sz="1500">
                <a:solidFill>
                  <a:srgbClr val="333333"/>
                </a:solidFill>
                <a:highlight>
                  <a:srgbClr val="FFFFFF"/>
                </a:highlight>
                <a:latin typeface="Calibri"/>
                <a:ea typeface="Calibri"/>
                <a:cs typeface="Calibri"/>
                <a:sym typeface="Calibri"/>
              </a:rPr>
              <a:t>The IEP creates an opportunity for teachers, parents, school administrators, related services personnel, and students (when appropriate) to work together to improve educational results for children with disabilities.</a:t>
            </a:r>
            <a:endParaRPr sz="1500">
              <a:solidFill>
                <a:srgbClr val="333333"/>
              </a:solidFill>
              <a:highlight>
                <a:srgbClr val="FFFFFF"/>
              </a:highlight>
              <a:latin typeface="Calibri"/>
              <a:ea typeface="Calibri"/>
              <a:cs typeface="Calibri"/>
              <a:sym typeface="Calibri"/>
            </a:endParaRPr>
          </a:p>
          <a:p>
            <a:pPr marL="457200" lvl="0" indent="-317500" algn="l" rtl="0">
              <a:spcBef>
                <a:spcPts val="0"/>
              </a:spcBef>
              <a:spcAft>
                <a:spcPts val="0"/>
              </a:spcAft>
              <a:buClr>
                <a:srgbClr val="333333"/>
              </a:buClr>
              <a:buSzPts val="1400"/>
              <a:buFont typeface="Calibri"/>
              <a:buChar char="●"/>
            </a:pPr>
            <a:r>
              <a:rPr lang="en" sz="1500">
                <a:solidFill>
                  <a:srgbClr val="333333"/>
                </a:solidFill>
                <a:highlight>
                  <a:srgbClr val="FFFFFF"/>
                </a:highlight>
                <a:latin typeface="Calibri"/>
                <a:ea typeface="Calibri"/>
                <a:cs typeface="Calibri"/>
                <a:sym typeface="Calibri"/>
              </a:rPr>
              <a:t>Mandated by IDEA (</a:t>
            </a:r>
            <a:r>
              <a:rPr lang="en" sz="1150">
                <a:solidFill>
                  <a:srgbClr val="4D5156"/>
                </a:solidFill>
                <a:highlight>
                  <a:srgbClr val="FFFFFF"/>
                </a:highlight>
                <a:latin typeface="Calibri"/>
                <a:ea typeface="Calibri"/>
                <a:cs typeface="Calibri"/>
                <a:sym typeface="Calibri"/>
              </a:rPr>
              <a:t>The Individuals With Disabilities Education Act )</a:t>
            </a:r>
            <a:endParaRPr sz="1500">
              <a:solidFill>
                <a:srgbClr val="333333"/>
              </a:solidFill>
              <a:highlight>
                <a:srgbClr val="FFFFFF"/>
              </a:highlight>
              <a:latin typeface="Calibri"/>
              <a:ea typeface="Calibri"/>
              <a:cs typeface="Calibri"/>
              <a:sym typeface="Calibri"/>
            </a:endParaRPr>
          </a:p>
          <a:p>
            <a:pPr marL="0" lvl="0" indent="0" algn="l" rtl="0">
              <a:spcBef>
                <a:spcPts val="1200"/>
              </a:spcBef>
              <a:spcAft>
                <a:spcPts val="1200"/>
              </a:spcAft>
              <a:buNone/>
            </a:pPr>
            <a:endParaRPr sz="1500">
              <a:latin typeface="Calibri"/>
              <a:ea typeface="Calibri"/>
              <a:cs typeface="Calibri"/>
              <a:sym typeface="Calibri"/>
            </a:endParaRPr>
          </a:p>
        </p:txBody>
      </p:sp>
      <p:sp>
        <p:nvSpPr>
          <p:cNvPr id="140" name="Google Shape;140;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latin typeface="Calibri"/>
                <a:ea typeface="Calibri"/>
                <a:cs typeface="Calibri"/>
                <a:sym typeface="Calibri"/>
              </a:rPr>
              <a:t>Official Accommodation Plan (Private)</a:t>
            </a:r>
            <a:endParaRPr sz="1700">
              <a:latin typeface="Calibri"/>
              <a:ea typeface="Calibri"/>
              <a:cs typeface="Calibri"/>
              <a:sym typeface="Calibri"/>
            </a:endParaRPr>
          </a:p>
          <a:p>
            <a:pPr marL="457200" lvl="0" indent="-336550" algn="l" rtl="0">
              <a:spcBef>
                <a:spcPts val="1200"/>
              </a:spcBef>
              <a:spcAft>
                <a:spcPts val="0"/>
              </a:spcAft>
              <a:buSzPts val="1700"/>
              <a:buFont typeface="Calibri"/>
              <a:buChar char="●"/>
            </a:pPr>
            <a:r>
              <a:rPr lang="en" sz="1500">
                <a:solidFill>
                  <a:srgbClr val="202124"/>
                </a:solidFill>
                <a:highlight>
                  <a:srgbClr val="FFFFFF"/>
                </a:highlight>
                <a:latin typeface="Calibri"/>
                <a:ea typeface="Calibri"/>
                <a:cs typeface="Calibri"/>
                <a:sym typeface="Calibri"/>
              </a:rPr>
              <a:t>a written set of instructions that detail specific strategies and practices that will be used to communicate to teachers what strategies and practices will be used to ensure that a student's learning needs are met.</a:t>
            </a:r>
            <a:endParaRPr sz="1500">
              <a:solidFill>
                <a:srgbClr val="202124"/>
              </a:solidFill>
              <a:highlight>
                <a:srgbClr val="FFFFFF"/>
              </a:highlight>
              <a:latin typeface="Calibri"/>
              <a:ea typeface="Calibri"/>
              <a:cs typeface="Calibri"/>
              <a:sym typeface="Calibri"/>
            </a:endParaRPr>
          </a:p>
          <a:p>
            <a:pPr marL="457200" lvl="0" indent="-323850" algn="l" rtl="0">
              <a:spcBef>
                <a:spcPts val="0"/>
              </a:spcBef>
              <a:spcAft>
                <a:spcPts val="0"/>
              </a:spcAft>
              <a:buClr>
                <a:srgbClr val="202124"/>
              </a:buClr>
              <a:buSzPts val="1500"/>
              <a:buFont typeface="Calibri"/>
              <a:buChar char="●"/>
            </a:pPr>
            <a:r>
              <a:rPr lang="en" sz="1500">
                <a:solidFill>
                  <a:srgbClr val="202124"/>
                </a:solidFill>
                <a:highlight>
                  <a:srgbClr val="FFFFFF"/>
                </a:highlight>
                <a:latin typeface="Calibri"/>
                <a:ea typeface="Calibri"/>
                <a:cs typeface="Calibri"/>
                <a:sym typeface="Calibri"/>
              </a:rPr>
              <a:t>Not an IEP</a:t>
            </a:r>
            <a:endParaRPr sz="1500">
              <a:solidFill>
                <a:srgbClr val="202124"/>
              </a:solidFill>
              <a:highlight>
                <a:srgbClr val="FFFFFF"/>
              </a:highlight>
              <a:latin typeface="Calibri"/>
              <a:ea typeface="Calibri"/>
              <a:cs typeface="Calibri"/>
              <a:sym typeface="Calibri"/>
            </a:endParaRPr>
          </a:p>
          <a:p>
            <a:pPr marL="457200" lvl="0" indent="-304800" algn="l" rtl="0">
              <a:spcBef>
                <a:spcPts val="0"/>
              </a:spcBef>
              <a:spcAft>
                <a:spcPts val="0"/>
              </a:spcAft>
              <a:buClr>
                <a:srgbClr val="202124"/>
              </a:buClr>
              <a:buSzPts val="1200"/>
              <a:buFont typeface="Roboto"/>
              <a:buChar char="●"/>
            </a:pPr>
            <a:r>
              <a:rPr lang="en" sz="1500">
                <a:solidFill>
                  <a:srgbClr val="202124"/>
                </a:solidFill>
                <a:highlight>
                  <a:srgbClr val="FFFFFF"/>
                </a:highlight>
                <a:latin typeface="Calibri"/>
                <a:ea typeface="Calibri"/>
                <a:cs typeface="Calibri"/>
                <a:sym typeface="Calibri"/>
              </a:rPr>
              <a:t>Not </a:t>
            </a:r>
            <a:r>
              <a:rPr lang="en" sz="1700">
                <a:solidFill>
                  <a:srgbClr val="333333"/>
                </a:solidFill>
                <a:highlight>
                  <a:srgbClr val="FFFFFF"/>
                </a:highlight>
                <a:latin typeface="Calibri"/>
                <a:ea typeface="Calibri"/>
                <a:cs typeface="Calibri"/>
                <a:sym typeface="Calibri"/>
              </a:rPr>
              <a:t>Mandated by IDEA (</a:t>
            </a:r>
            <a:r>
              <a:rPr lang="en" sz="1350">
                <a:solidFill>
                  <a:srgbClr val="4D5156"/>
                </a:solidFill>
                <a:highlight>
                  <a:srgbClr val="FFFFFF"/>
                </a:highlight>
                <a:latin typeface="Calibri"/>
                <a:ea typeface="Calibri"/>
                <a:cs typeface="Calibri"/>
                <a:sym typeface="Calibri"/>
              </a:rPr>
              <a:t>The Individuals With Disabilities Education Act )</a:t>
            </a:r>
            <a:endParaRPr sz="1500">
              <a:solidFill>
                <a:srgbClr val="202124"/>
              </a:solidFill>
              <a:highlight>
                <a:srgbClr val="FFFFFF"/>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0" end="0"/>
                                            </p:txEl>
                                          </p:spTgt>
                                        </p:tgtEl>
                                        <p:attrNameLst>
                                          <p:attrName>style.visibility</p:attrName>
                                        </p:attrNameLst>
                                      </p:cBhvr>
                                      <p:to>
                                        <p:strVal val="visible"/>
                                      </p:to>
                                    </p:set>
                                    <p:animEffect transition="in" filter="fade">
                                      <p:cBhvr>
                                        <p:cTn id="12" dur="1000"/>
                                        <p:tgtEl>
                                          <p:spTgt spid="1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1" end="1"/>
                                            </p:txEl>
                                          </p:spTgt>
                                        </p:tgtEl>
                                        <p:attrNameLst>
                                          <p:attrName>style.visibility</p:attrName>
                                        </p:attrNameLst>
                                      </p:cBhvr>
                                      <p:to>
                                        <p:strVal val="visible"/>
                                      </p:to>
                                    </p:set>
                                    <p:animEffect transition="in" filter="fade">
                                      <p:cBhvr>
                                        <p:cTn id="17" dur="1000"/>
                                        <p:tgtEl>
                                          <p:spTgt spid="1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2" end="2"/>
                                            </p:txEl>
                                          </p:spTgt>
                                        </p:tgtEl>
                                        <p:attrNameLst>
                                          <p:attrName>style.visibility</p:attrName>
                                        </p:attrNameLst>
                                      </p:cBhvr>
                                      <p:to>
                                        <p:strVal val="visible"/>
                                      </p:to>
                                    </p:set>
                                    <p:animEffect transition="in" filter="fade">
                                      <p:cBhvr>
                                        <p:cTn id="22" dur="1000"/>
                                        <p:tgtEl>
                                          <p:spTgt spid="1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xEl>
                                              <p:pRg st="3" end="3"/>
                                            </p:txEl>
                                          </p:spTgt>
                                        </p:tgtEl>
                                        <p:attrNameLst>
                                          <p:attrName>style.visibility</p:attrName>
                                        </p:attrNameLst>
                                      </p:cBhvr>
                                      <p:to>
                                        <p:strVal val="visible"/>
                                      </p:to>
                                    </p:set>
                                    <p:animEffect transition="in" filter="fade">
                                      <p:cBhvr>
                                        <p:cTn id="27" dur="1000"/>
                                        <p:tgtEl>
                                          <p:spTgt spid="1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9">
                                            <p:txEl>
                                              <p:pRg st="4" end="4"/>
                                            </p:txEl>
                                          </p:spTgt>
                                        </p:tgtEl>
                                        <p:attrNameLst>
                                          <p:attrName>style.visibility</p:attrName>
                                        </p:attrNameLst>
                                      </p:cBhvr>
                                      <p:to>
                                        <p:strVal val="visible"/>
                                      </p:to>
                                    </p:set>
                                    <p:animEffect transition="in" filter="fade">
                                      <p:cBhvr>
                                        <p:cTn id="32" dur="1000"/>
                                        <p:tgtEl>
                                          <p:spTgt spid="1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9">
                                            <p:txEl>
                                              <p:pRg st="0" end="0"/>
                                            </p:txEl>
                                          </p:spTgt>
                                        </p:tgtEl>
                                        <p:attrNameLst>
                                          <p:attrName>style.visibility</p:attrName>
                                        </p:attrNameLst>
                                      </p:cBhvr>
                                      <p:to>
                                        <p:strVal val="visible"/>
                                      </p:to>
                                    </p:set>
                                    <p:animEffect transition="in" filter="fade">
                                      <p:cBhvr>
                                        <p:cTn id="37" dur="1000"/>
                                        <p:tgtEl>
                                          <p:spTgt spid="13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9">
                                            <p:txEl>
                                              <p:pRg st="1" end="1"/>
                                            </p:txEl>
                                          </p:spTgt>
                                        </p:tgtEl>
                                        <p:attrNameLst>
                                          <p:attrName>style.visibility</p:attrName>
                                        </p:attrNameLst>
                                      </p:cBhvr>
                                      <p:to>
                                        <p:strVal val="visible"/>
                                      </p:to>
                                    </p:set>
                                    <p:animEffect transition="in" filter="fade">
                                      <p:cBhvr>
                                        <p:cTn id="42" dur="1000"/>
                                        <p:tgtEl>
                                          <p:spTgt spid="13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9">
                                            <p:txEl>
                                              <p:pRg st="2" end="2"/>
                                            </p:txEl>
                                          </p:spTgt>
                                        </p:tgtEl>
                                        <p:attrNameLst>
                                          <p:attrName>style.visibility</p:attrName>
                                        </p:attrNameLst>
                                      </p:cBhvr>
                                      <p:to>
                                        <p:strVal val="visible"/>
                                      </p:to>
                                    </p:set>
                                    <p:animEffect transition="in" filter="fade">
                                      <p:cBhvr>
                                        <p:cTn id="47" dur="1000"/>
                                        <p:tgtEl>
                                          <p:spTgt spid="13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9">
                                            <p:txEl>
                                              <p:pRg st="3" end="3"/>
                                            </p:txEl>
                                          </p:spTgt>
                                        </p:tgtEl>
                                        <p:attrNameLst>
                                          <p:attrName>style.visibility</p:attrName>
                                        </p:attrNameLst>
                                      </p:cBhvr>
                                      <p:to>
                                        <p:strVal val="visible"/>
                                      </p:to>
                                    </p:set>
                                    <p:animEffect transition="in" filter="fade">
                                      <p:cBhvr>
                                        <p:cTn id="52" dur="1000"/>
                                        <p:tgtEl>
                                          <p:spTgt spid="13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9">
                                            <p:txEl>
                                              <p:pRg st="4" end="4"/>
                                            </p:txEl>
                                          </p:spTgt>
                                        </p:tgtEl>
                                        <p:attrNameLst>
                                          <p:attrName>style.visibility</p:attrName>
                                        </p:attrNameLst>
                                      </p:cBhvr>
                                      <p:to>
                                        <p:strVal val="visible"/>
                                      </p:to>
                                    </p:set>
                                    <p:animEffect transition="in" filter="fade">
                                      <p:cBhvr>
                                        <p:cTn id="57" dur="1000"/>
                                        <p:tgtEl>
                                          <p:spTgt spid="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42307"/>
              <a:buFont typeface="Arial"/>
              <a:buNone/>
            </a:pPr>
            <a:r>
              <a:rPr lang="en" sz="2600">
                <a:latin typeface="Calibri"/>
                <a:ea typeface="Calibri"/>
                <a:cs typeface="Calibri"/>
                <a:sym typeface="Calibri"/>
              </a:rPr>
              <a:t>ACCOMMODATION DIFFERENCES: HIGH SCHOOL/COLLEGE</a:t>
            </a:r>
            <a:endParaRPr sz="2600">
              <a:latin typeface="Calibri"/>
              <a:ea typeface="Calibri"/>
              <a:cs typeface="Calibri"/>
              <a:sym typeface="Calibri"/>
            </a:endParaRPr>
          </a:p>
          <a:p>
            <a:pPr marL="0" lvl="0" indent="0" algn="ctr" rtl="0">
              <a:spcBef>
                <a:spcPts val="0"/>
              </a:spcBef>
              <a:spcAft>
                <a:spcPts val="0"/>
              </a:spcAft>
              <a:buNone/>
            </a:pPr>
            <a:endParaRPr sz="2600">
              <a:latin typeface="Calibri"/>
              <a:ea typeface="Calibri"/>
              <a:cs typeface="Calibri"/>
              <a:sym typeface="Calibri"/>
            </a:endParaRPr>
          </a:p>
        </p:txBody>
      </p:sp>
      <p:sp>
        <p:nvSpPr>
          <p:cNvPr id="146" name="Google Shape;146;p27"/>
          <p:cNvSpPr txBox="1"/>
          <p:nvPr/>
        </p:nvSpPr>
        <p:spPr>
          <a:xfrm>
            <a:off x="561375" y="1259325"/>
            <a:ext cx="767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7" name="Google Shape;147;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770"/>
              <a:buFont typeface="Arial"/>
              <a:buNone/>
            </a:pPr>
            <a:r>
              <a:rPr lang="en" sz="1679" b="1">
                <a:latin typeface="Calibri"/>
                <a:ea typeface="Calibri"/>
                <a:cs typeface="Calibri"/>
                <a:sym typeface="Calibri"/>
              </a:rPr>
              <a:t>Postsecondary institutions are required to:</a:t>
            </a:r>
            <a:endParaRPr sz="1679" b="1">
              <a:latin typeface="Calibri"/>
              <a:ea typeface="Calibri"/>
              <a:cs typeface="Calibri"/>
              <a:sym typeface="Calibri"/>
            </a:endParaRPr>
          </a:p>
          <a:p>
            <a:pPr marL="0" lvl="0" indent="0" algn="l" rtl="0">
              <a:lnSpc>
                <a:spcPct val="95000"/>
              </a:lnSpc>
              <a:spcBef>
                <a:spcPts val="1200"/>
              </a:spcBef>
              <a:spcAft>
                <a:spcPts val="0"/>
              </a:spcAft>
              <a:buClr>
                <a:schemeClr val="dk1"/>
              </a:buClr>
              <a:buSzPts val="770"/>
              <a:buFont typeface="Arial"/>
              <a:buNone/>
            </a:pPr>
            <a:r>
              <a:rPr lang="en" sz="1679">
                <a:latin typeface="Calibri"/>
                <a:ea typeface="Calibri"/>
                <a:cs typeface="Calibri"/>
                <a:sym typeface="Calibri"/>
              </a:rPr>
              <a:t>• Make all programs and services physically</a:t>
            </a:r>
            <a:endParaRPr sz="1679">
              <a:latin typeface="Calibri"/>
              <a:ea typeface="Calibri"/>
              <a:cs typeface="Calibri"/>
              <a:sym typeface="Calibri"/>
            </a:endParaRPr>
          </a:p>
          <a:p>
            <a:pPr marL="0" lvl="0" indent="0" algn="l" rtl="0">
              <a:lnSpc>
                <a:spcPct val="95000"/>
              </a:lnSpc>
              <a:spcBef>
                <a:spcPts val="1200"/>
              </a:spcBef>
              <a:spcAft>
                <a:spcPts val="0"/>
              </a:spcAft>
              <a:buClr>
                <a:schemeClr val="dk1"/>
              </a:buClr>
              <a:buSzPts val="770"/>
              <a:buFont typeface="Arial"/>
              <a:buNone/>
            </a:pPr>
            <a:r>
              <a:rPr lang="en" sz="1679">
                <a:latin typeface="Calibri"/>
                <a:ea typeface="Calibri"/>
                <a:cs typeface="Calibri"/>
                <a:sym typeface="Calibri"/>
              </a:rPr>
              <a:t>accessible to all students</a:t>
            </a:r>
            <a:endParaRPr sz="1679">
              <a:latin typeface="Calibri"/>
              <a:ea typeface="Calibri"/>
              <a:cs typeface="Calibri"/>
              <a:sym typeface="Calibri"/>
            </a:endParaRPr>
          </a:p>
          <a:p>
            <a:pPr marL="0" lvl="0" indent="0" algn="l" rtl="0">
              <a:lnSpc>
                <a:spcPct val="95000"/>
              </a:lnSpc>
              <a:spcBef>
                <a:spcPts val="1200"/>
              </a:spcBef>
              <a:spcAft>
                <a:spcPts val="0"/>
              </a:spcAft>
              <a:buClr>
                <a:schemeClr val="dk1"/>
              </a:buClr>
              <a:buSzPts val="770"/>
              <a:buFont typeface="Arial"/>
              <a:buNone/>
            </a:pPr>
            <a:r>
              <a:rPr lang="en" sz="1679">
                <a:latin typeface="Calibri"/>
                <a:ea typeface="Calibri"/>
                <a:cs typeface="Calibri"/>
                <a:sym typeface="Calibri"/>
              </a:rPr>
              <a:t>• Provide auxiliary aids, notetakers, and</a:t>
            </a:r>
            <a:endParaRPr sz="1679">
              <a:latin typeface="Calibri"/>
              <a:ea typeface="Calibri"/>
              <a:cs typeface="Calibri"/>
              <a:sym typeface="Calibri"/>
            </a:endParaRPr>
          </a:p>
          <a:p>
            <a:pPr marL="0" lvl="0" indent="0" algn="l" rtl="0">
              <a:lnSpc>
                <a:spcPct val="95000"/>
              </a:lnSpc>
              <a:spcBef>
                <a:spcPts val="1200"/>
              </a:spcBef>
              <a:spcAft>
                <a:spcPts val="0"/>
              </a:spcAft>
              <a:buClr>
                <a:schemeClr val="dk1"/>
              </a:buClr>
              <a:buSzPts val="770"/>
              <a:buFont typeface="Arial"/>
              <a:buNone/>
            </a:pPr>
            <a:r>
              <a:rPr lang="en" sz="1679">
                <a:latin typeface="Calibri"/>
                <a:ea typeface="Calibri"/>
                <a:cs typeface="Calibri"/>
                <a:sym typeface="Calibri"/>
              </a:rPr>
              <a:t>appropriate equipment </a:t>
            </a:r>
            <a:endParaRPr sz="1679">
              <a:latin typeface="Calibri"/>
              <a:ea typeface="Calibri"/>
              <a:cs typeface="Calibri"/>
              <a:sym typeface="Calibri"/>
            </a:endParaRPr>
          </a:p>
          <a:p>
            <a:pPr marL="0" lvl="0" indent="0" algn="l" rtl="0">
              <a:lnSpc>
                <a:spcPct val="95000"/>
              </a:lnSpc>
              <a:spcBef>
                <a:spcPts val="1200"/>
              </a:spcBef>
              <a:spcAft>
                <a:spcPts val="0"/>
              </a:spcAft>
              <a:buClr>
                <a:schemeClr val="dk1"/>
              </a:buClr>
              <a:buSzPts val="770"/>
              <a:buFont typeface="Arial"/>
              <a:buNone/>
            </a:pPr>
            <a:r>
              <a:rPr lang="en" sz="1679">
                <a:latin typeface="Calibri"/>
                <a:ea typeface="Calibri"/>
                <a:cs typeface="Calibri"/>
                <a:sym typeface="Calibri"/>
              </a:rPr>
              <a:t>• Accommodate the academic participation of qualified students with disabilities in college classes and activities</a:t>
            </a:r>
            <a:endParaRPr sz="1679">
              <a:latin typeface="Calibri"/>
              <a:ea typeface="Calibri"/>
              <a:cs typeface="Calibri"/>
              <a:sym typeface="Calibri"/>
            </a:endParaRPr>
          </a:p>
          <a:p>
            <a:pPr marL="0" lvl="0" indent="0" algn="l" rtl="0">
              <a:lnSpc>
                <a:spcPct val="95000"/>
              </a:lnSpc>
              <a:spcBef>
                <a:spcPts val="1200"/>
              </a:spcBef>
              <a:spcAft>
                <a:spcPts val="1200"/>
              </a:spcAft>
              <a:buSzPts val="770"/>
              <a:buNone/>
            </a:pPr>
            <a:endParaRPr sz="1679">
              <a:latin typeface="Calibri"/>
              <a:ea typeface="Calibri"/>
              <a:cs typeface="Calibri"/>
              <a:sym typeface="Calibri"/>
            </a:endParaRPr>
          </a:p>
        </p:txBody>
      </p:sp>
      <p:sp>
        <p:nvSpPr>
          <p:cNvPr id="148" name="Google Shape;148;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1200"/>
              </a:spcBef>
              <a:spcAft>
                <a:spcPts val="0"/>
              </a:spcAft>
              <a:buClr>
                <a:schemeClr val="dk1"/>
              </a:buClr>
              <a:buSzPts val="852"/>
              <a:buFont typeface="Arial"/>
              <a:buNone/>
            </a:pPr>
            <a:r>
              <a:rPr lang="en" sz="1652" b="1">
                <a:solidFill>
                  <a:schemeClr val="dk1"/>
                </a:solidFill>
                <a:latin typeface="Calibri"/>
                <a:ea typeface="Calibri"/>
                <a:cs typeface="Calibri"/>
                <a:sym typeface="Calibri"/>
              </a:rPr>
              <a:t>Postsecondary institutions are not required to:</a:t>
            </a:r>
            <a:endParaRPr sz="1652" b="1">
              <a:solidFill>
                <a:schemeClr val="dk1"/>
              </a:solidFill>
              <a:latin typeface="Calibri"/>
              <a:ea typeface="Calibri"/>
              <a:cs typeface="Calibri"/>
              <a:sym typeface="Calibri"/>
            </a:endParaRPr>
          </a:p>
          <a:p>
            <a:pPr marL="0" lvl="0" indent="0" algn="l" rtl="0">
              <a:lnSpc>
                <a:spcPct val="95000"/>
              </a:lnSpc>
              <a:spcBef>
                <a:spcPts val="1200"/>
              </a:spcBef>
              <a:spcAft>
                <a:spcPts val="0"/>
              </a:spcAft>
              <a:buClr>
                <a:schemeClr val="dk1"/>
              </a:buClr>
              <a:buSzPts val="852"/>
              <a:buFont typeface="Arial"/>
              <a:buNone/>
            </a:pPr>
            <a:r>
              <a:rPr lang="en" sz="1652">
                <a:solidFill>
                  <a:schemeClr val="dk1"/>
                </a:solidFill>
                <a:latin typeface="Calibri"/>
                <a:ea typeface="Calibri"/>
                <a:cs typeface="Calibri"/>
                <a:sym typeface="Calibri"/>
              </a:rPr>
              <a:t>• </a:t>
            </a:r>
            <a:r>
              <a:rPr lang="en" sz="1652" i="1">
                <a:solidFill>
                  <a:schemeClr val="dk1"/>
                </a:solidFill>
                <a:latin typeface="Calibri"/>
                <a:ea typeface="Calibri"/>
                <a:cs typeface="Calibri"/>
                <a:sym typeface="Calibri"/>
              </a:rPr>
              <a:t>Provide academic modifications that alter the</a:t>
            </a:r>
            <a:endParaRPr sz="1652" i="1">
              <a:solidFill>
                <a:schemeClr val="dk1"/>
              </a:solidFill>
              <a:latin typeface="Calibri"/>
              <a:ea typeface="Calibri"/>
              <a:cs typeface="Calibri"/>
              <a:sym typeface="Calibri"/>
            </a:endParaRPr>
          </a:p>
          <a:p>
            <a:pPr marL="0" lvl="0" indent="0" algn="l" rtl="0">
              <a:lnSpc>
                <a:spcPct val="95000"/>
              </a:lnSpc>
              <a:spcBef>
                <a:spcPts val="1200"/>
              </a:spcBef>
              <a:spcAft>
                <a:spcPts val="0"/>
              </a:spcAft>
              <a:buClr>
                <a:schemeClr val="dk1"/>
              </a:buClr>
              <a:buSzPts val="852"/>
              <a:buFont typeface="Arial"/>
              <a:buNone/>
            </a:pPr>
            <a:r>
              <a:rPr lang="en" sz="1652" i="1">
                <a:solidFill>
                  <a:schemeClr val="dk1"/>
                </a:solidFill>
                <a:latin typeface="Calibri"/>
                <a:ea typeface="Calibri"/>
                <a:cs typeface="Calibri"/>
                <a:sym typeface="Calibri"/>
              </a:rPr>
              <a:t>nature of the course</a:t>
            </a:r>
            <a:endParaRPr sz="1652" i="1">
              <a:solidFill>
                <a:schemeClr val="dk1"/>
              </a:solidFill>
              <a:latin typeface="Calibri"/>
              <a:ea typeface="Calibri"/>
              <a:cs typeface="Calibri"/>
              <a:sym typeface="Calibri"/>
            </a:endParaRPr>
          </a:p>
          <a:p>
            <a:pPr marL="0" lvl="0" indent="0" algn="l" rtl="0">
              <a:lnSpc>
                <a:spcPct val="95000"/>
              </a:lnSpc>
              <a:spcBef>
                <a:spcPts val="1200"/>
              </a:spcBef>
              <a:spcAft>
                <a:spcPts val="0"/>
              </a:spcAft>
              <a:buClr>
                <a:schemeClr val="dk1"/>
              </a:buClr>
              <a:buSzPts val="852"/>
              <a:buFont typeface="Arial"/>
              <a:buNone/>
            </a:pPr>
            <a:r>
              <a:rPr lang="en" sz="1652">
                <a:solidFill>
                  <a:schemeClr val="dk1"/>
                </a:solidFill>
                <a:latin typeface="Calibri"/>
                <a:ea typeface="Calibri"/>
                <a:cs typeface="Calibri"/>
                <a:sym typeface="Calibri"/>
              </a:rPr>
              <a:t>• </a:t>
            </a:r>
            <a:r>
              <a:rPr lang="en" sz="1652" i="1">
                <a:solidFill>
                  <a:schemeClr val="dk1"/>
                </a:solidFill>
                <a:latin typeface="Calibri"/>
                <a:ea typeface="Calibri"/>
                <a:cs typeface="Calibri"/>
                <a:sym typeface="Calibri"/>
              </a:rPr>
              <a:t>Lower admission</a:t>
            </a:r>
            <a:endParaRPr sz="1652" i="1">
              <a:solidFill>
                <a:schemeClr val="dk1"/>
              </a:solidFill>
              <a:latin typeface="Calibri"/>
              <a:ea typeface="Calibri"/>
              <a:cs typeface="Calibri"/>
              <a:sym typeface="Calibri"/>
            </a:endParaRPr>
          </a:p>
          <a:p>
            <a:pPr marL="0" lvl="0" indent="0" algn="l" rtl="0">
              <a:lnSpc>
                <a:spcPct val="95000"/>
              </a:lnSpc>
              <a:spcBef>
                <a:spcPts val="1200"/>
              </a:spcBef>
              <a:spcAft>
                <a:spcPts val="0"/>
              </a:spcAft>
              <a:buClr>
                <a:schemeClr val="dk1"/>
              </a:buClr>
              <a:buSzPts val="852"/>
              <a:buFont typeface="Arial"/>
              <a:buNone/>
            </a:pPr>
            <a:r>
              <a:rPr lang="en" sz="1652">
                <a:solidFill>
                  <a:schemeClr val="dk1"/>
                </a:solidFill>
                <a:latin typeface="Calibri"/>
                <a:ea typeface="Calibri"/>
                <a:cs typeface="Calibri"/>
                <a:sym typeface="Calibri"/>
              </a:rPr>
              <a:t>• </a:t>
            </a:r>
            <a:r>
              <a:rPr lang="en" sz="1652" i="1">
                <a:solidFill>
                  <a:schemeClr val="dk1"/>
                </a:solidFill>
                <a:latin typeface="Calibri"/>
                <a:ea typeface="Calibri"/>
                <a:cs typeface="Calibri"/>
                <a:sym typeface="Calibri"/>
              </a:rPr>
              <a:t>Diagnose a disability or conduct testing </a:t>
            </a:r>
            <a:endParaRPr sz="1652" i="1">
              <a:solidFill>
                <a:schemeClr val="dk1"/>
              </a:solidFill>
              <a:latin typeface="Calibri"/>
              <a:ea typeface="Calibri"/>
              <a:cs typeface="Calibri"/>
              <a:sym typeface="Calibri"/>
            </a:endParaRPr>
          </a:p>
          <a:p>
            <a:pPr marL="0" lvl="0" indent="0" algn="l" rtl="0">
              <a:lnSpc>
                <a:spcPct val="95000"/>
              </a:lnSpc>
              <a:spcBef>
                <a:spcPts val="1200"/>
              </a:spcBef>
              <a:spcAft>
                <a:spcPts val="0"/>
              </a:spcAft>
              <a:buClr>
                <a:schemeClr val="dk1"/>
              </a:buClr>
              <a:buSzPts val="852"/>
              <a:buFont typeface="Arial"/>
              <a:buNone/>
            </a:pPr>
            <a:r>
              <a:rPr lang="en" sz="1652">
                <a:solidFill>
                  <a:schemeClr val="dk1"/>
                </a:solidFill>
                <a:latin typeface="Calibri"/>
                <a:ea typeface="Calibri"/>
                <a:cs typeface="Calibri"/>
                <a:sym typeface="Calibri"/>
              </a:rPr>
              <a:t>• </a:t>
            </a:r>
            <a:r>
              <a:rPr lang="en" sz="1652" i="1">
                <a:solidFill>
                  <a:schemeClr val="dk1"/>
                </a:solidFill>
                <a:latin typeface="Calibri"/>
                <a:ea typeface="Calibri"/>
                <a:cs typeface="Calibri"/>
                <a:sym typeface="Calibri"/>
              </a:rPr>
              <a:t>Provide personal attendants</a:t>
            </a:r>
            <a:endParaRPr sz="1652" i="1">
              <a:solidFill>
                <a:schemeClr val="dk1"/>
              </a:solidFill>
              <a:latin typeface="Calibri"/>
              <a:ea typeface="Calibri"/>
              <a:cs typeface="Calibri"/>
              <a:sym typeface="Calibri"/>
            </a:endParaRPr>
          </a:p>
          <a:p>
            <a:pPr marL="0" lvl="0" indent="0" algn="l" rtl="0">
              <a:lnSpc>
                <a:spcPct val="95000"/>
              </a:lnSpc>
              <a:spcBef>
                <a:spcPts val="1200"/>
              </a:spcBef>
              <a:spcAft>
                <a:spcPts val="0"/>
              </a:spcAft>
              <a:buClr>
                <a:schemeClr val="dk1"/>
              </a:buClr>
              <a:buSzPts val="852"/>
              <a:buFont typeface="Arial"/>
              <a:buNone/>
            </a:pPr>
            <a:r>
              <a:rPr lang="en" sz="1652">
                <a:solidFill>
                  <a:schemeClr val="dk1"/>
                </a:solidFill>
                <a:latin typeface="Calibri"/>
                <a:ea typeface="Calibri"/>
                <a:cs typeface="Calibri"/>
                <a:sym typeface="Calibri"/>
              </a:rPr>
              <a:t>• </a:t>
            </a:r>
            <a:r>
              <a:rPr lang="en" sz="1652" i="1">
                <a:solidFill>
                  <a:schemeClr val="dk1"/>
                </a:solidFill>
                <a:latin typeface="Calibri"/>
                <a:ea typeface="Calibri"/>
                <a:cs typeface="Calibri"/>
                <a:sym typeface="Calibri"/>
              </a:rPr>
              <a:t>Provide personal or private tutors</a:t>
            </a:r>
            <a:endParaRPr sz="1652" i="1">
              <a:solidFill>
                <a:schemeClr val="dk1"/>
              </a:solidFill>
              <a:latin typeface="Calibri"/>
              <a:ea typeface="Calibri"/>
              <a:cs typeface="Calibri"/>
              <a:sym typeface="Calibri"/>
            </a:endParaRPr>
          </a:p>
          <a:p>
            <a:pPr marL="0" lvl="0" indent="0" algn="l" rtl="0">
              <a:lnSpc>
                <a:spcPct val="95000"/>
              </a:lnSpc>
              <a:spcBef>
                <a:spcPts val="1200"/>
              </a:spcBef>
              <a:spcAft>
                <a:spcPts val="0"/>
              </a:spcAft>
              <a:buClr>
                <a:schemeClr val="dk1"/>
              </a:buClr>
              <a:buSzPts val="852"/>
              <a:buFont typeface="Arial"/>
              <a:buNone/>
            </a:pPr>
            <a:r>
              <a:rPr lang="en" sz="1652">
                <a:solidFill>
                  <a:schemeClr val="dk1"/>
                </a:solidFill>
                <a:latin typeface="Calibri"/>
                <a:ea typeface="Calibri"/>
                <a:cs typeface="Calibri"/>
                <a:sym typeface="Calibri"/>
              </a:rPr>
              <a:t>• </a:t>
            </a:r>
            <a:r>
              <a:rPr lang="en" sz="1652" i="1">
                <a:solidFill>
                  <a:schemeClr val="dk1"/>
                </a:solidFill>
                <a:latin typeface="Calibri"/>
                <a:ea typeface="Calibri"/>
                <a:cs typeface="Calibri"/>
                <a:sym typeface="Calibri"/>
              </a:rPr>
              <a:t>Prepare IEPs</a:t>
            </a:r>
            <a:endParaRPr sz="1652" i="1">
              <a:solidFill>
                <a:schemeClr val="dk1"/>
              </a:solidFill>
              <a:latin typeface="Calibri"/>
              <a:ea typeface="Calibri"/>
              <a:cs typeface="Calibri"/>
              <a:sym typeface="Calibri"/>
            </a:endParaRPr>
          </a:p>
          <a:p>
            <a:pPr marL="0" lvl="0" indent="0" algn="l" rtl="0">
              <a:lnSpc>
                <a:spcPct val="95000"/>
              </a:lnSpc>
              <a:spcBef>
                <a:spcPts val="1200"/>
              </a:spcBef>
              <a:spcAft>
                <a:spcPts val="1200"/>
              </a:spcAft>
              <a:buSzPts val="852"/>
              <a:buNone/>
            </a:pPr>
            <a:endParaRPr sz="1885">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xEl>
                                              <p:pRg st="0" end="0"/>
                                            </p:txEl>
                                          </p:spTgt>
                                        </p:tgtEl>
                                        <p:attrNameLst>
                                          <p:attrName>style.visibility</p:attrName>
                                        </p:attrNameLst>
                                      </p:cBhvr>
                                      <p:to>
                                        <p:strVal val="visible"/>
                                      </p:to>
                                    </p:set>
                                    <p:animEffect transition="in" filter="fade">
                                      <p:cBhvr>
                                        <p:cTn id="12" dur="1000"/>
                                        <p:tgtEl>
                                          <p:spTgt spid="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xEl>
                                              <p:pRg st="1" end="1"/>
                                            </p:txEl>
                                          </p:spTgt>
                                        </p:tgtEl>
                                        <p:attrNameLst>
                                          <p:attrName>style.visibility</p:attrName>
                                        </p:attrNameLst>
                                      </p:cBhvr>
                                      <p:to>
                                        <p:strVal val="visible"/>
                                      </p:to>
                                    </p:set>
                                    <p:animEffect transition="in" filter="fade">
                                      <p:cBhvr>
                                        <p:cTn id="17" dur="1000"/>
                                        <p:tgtEl>
                                          <p:spTgt spid="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2" end="2"/>
                                            </p:txEl>
                                          </p:spTgt>
                                        </p:tgtEl>
                                        <p:attrNameLst>
                                          <p:attrName>style.visibility</p:attrName>
                                        </p:attrNameLst>
                                      </p:cBhvr>
                                      <p:to>
                                        <p:strVal val="visible"/>
                                      </p:to>
                                    </p:set>
                                    <p:animEffect transition="in" filter="fade">
                                      <p:cBhvr>
                                        <p:cTn id="22" dur="1000"/>
                                        <p:tgtEl>
                                          <p:spTgt spid="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7">
                                            <p:txEl>
                                              <p:pRg st="3" end="3"/>
                                            </p:txEl>
                                          </p:spTgt>
                                        </p:tgtEl>
                                        <p:attrNameLst>
                                          <p:attrName>style.visibility</p:attrName>
                                        </p:attrNameLst>
                                      </p:cBhvr>
                                      <p:to>
                                        <p:strVal val="visible"/>
                                      </p:to>
                                    </p:set>
                                    <p:animEffect transition="in" filter="fade">
                                      <p:cBhvr>
                                        <p:cTn id="27" dur="1000"/>
                                        <p:tgtEl>
                                          <p:spTgt spid="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7">
                                            <p:txEl>
                                              <p:pRg st="4" end="4"/>
                                            </p:txEl>
                                          </p:spTgt>
                                        </p:tgtEl>
                                        <p:attrNameLst>
                                          <p:attrName>style.visibility</p:attrName>
                                        </p:attrNameLst>
                                      </p:cBhvr>
                                      <p:to>
                                        <p:strVal val="visible"/>
                                      </p:to>
                                    </p:set>
                                    <p:animEffect transition="in" filter="fade">
                                      <p:cBhvr>
                                        <p:cTn id="32" dur="1000"/>
                                        <p:tgtEl>
                                          <p:spTgt spid="1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7">
                                            <p:txEl>
                                              <p:pRg st="5" end="5"/>
                                            </p:txEl>
                                          </p:spTgt>
                                        </p:tgtEl>
                                        <p:attrNameLst>
                                          <p:attrName>style.visibility</p:attrName>
                                        </p:attrNameLst>
                                      </p:cBhvr>
                                      <p:to>
                                        <p:strVal val="visible"/>
                                      </p:to>
                                    </p:set>
                                    <p:animEffect transition="in" filter="fade">
                                      <p:cBhvr>
                                        <p:cTn id="37" dur="1000"/>
                                        <p:tgtEl>
                                          <p:spTgt spid="14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7">
                                            <p:txEl>
                                              <p:pRg st="6" end="6"/>
                                            </p:txEl>
                                          </p:spTgt>
                                        </p:tgtEl>
                                        <p:attrNameLst>
                                          <p:attrName>style.visibility</p:attrName>
                                        </p:attrNameLst>
                                      </p:cBhvr>
                                      <p:to>
                                        <p:strVal val="visible"/>
                                      </p:to>
                                    </p:set>
                                    <p:animEffect transition="in" filter="fade">
                                      <p:cBhvr>
                                        <p:cTn id="42" dur="1000"/>
                                        <p:tgtEl>
                                          <p:spTgt spid="14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8">
                                            <p:txEl>
                                              <p:pRg st="0" end="0"/>
                                            </p:txEl>
                                          </p:spTgt>
                                        </p:tgtEl>
                                        <p:attrNameLst>
                                          <p:attrName>style.visibility</p:attrName>
                                        </p:attrNameLst>
                                      </p:cBhvr>
                                      <p:to>
                                        <p:strVal val="visible"/>
                                      </p:to>
                                    </p:set>
                                    <p:animEffect transition="in" filter="fade">
                                      <p:cBhvr>
                                        <p:cTn id="47" dur="1000"/>
                                        <p:tgtEl>
                                          <p:spTgt spid="14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8">
                                            <p:txEl>
                                              <p:pRg st="1" end="1"/>
                                            </p:txEl>
                                          </p:spTgt>
                                        </p:tgtEl>
                                        <p:attrNameLst>
                                          <p:attrName>style.visibility</p:attrName>
                                        </p:attrNameLst>
                                      </p:cBhvr>
                                      <p:to>
                                        <p:strVal val="visible"/>
                                      </p:to>
                                    </p:set>
                                    <p:animEffect transition="in" filter="fade">
                                      <p:cBhvr>
                                        <p:cTn id="52" dur="1000"/>
                                        <p:tgtEl>
                                          <p:spTgt spid="14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8">
                                            <p:txEl>
                                              <p:pRg st="2" end="2"/>
                                            </p:txEl>
                                          </p:spTgt>
                                        </p:tgtEl>
                                        <p:attrNameLst>
                                          <p:attrName>style.visibility</p:attrName>
                                        </p:attrNameLst>
                                      </p:cBhvr>
                                      <p:to>
                                        <p:strVal val="visible"/>
                                      </p:to>
                                    </p:set>
                                    <p:animEffect transition="in" filter="fade">
                                      <p:cBhvr>
                                        <p:cTn id="57" dur="1000"/>
                                        <p:tgtEl>
                                          <p:spTgt spid="14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8">
                                            <p:txEl>
                                              <p:pRg st="3" end="3"/>
                                            </p:txEl>
                                          </p:spTgt>
                                        </p:tgtEl>
                                        <p:attrNameLst>
                                          <p:attrName>style.visibility</p:attrName>
                                        </p:attrNameLst>
                                      </p:cBhvr>
                                      <p:to>
                                        <p:strVal val="visible"/>
                                      </p:to>
                                    </p:set>
                                    <p:animEffect transition="in" filter="fade">
                                      <p:cBhvr>
                                        <p:cTn id="62" dur="1000"/>
                                        <p:tgtEl>
                                          <p:spTgt spid="148">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8">
                                            <p:txEl>
                                              <p:pRg st="4" end="4"/>
                                            </p:txEl>
                                          </p:spTgt>
                                        </p:tgtEl>
                                        <p:attrNameLst>
                                          <p:attrName>style.visibility</p:attrName>
                                        </p:attrNameLst>
                                      </p:cBhvr>
                                      <p:to>
                                        <p:strVal val="visible"/>
                                      </p:to>
                                    </p:set>
                                    <p:animEffect transition="in" filter="fade">
                                      <p:cBhvr>
                                        <p:cTn id="67" dur="1000"/>
                                        <p:tgtEl>
                                          <p:spTgt spid="148">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8">
                                            <p:txEl>
                                              <p:pRg st="5" end="5"/>
                                            </p:txEl>
                                          </p:spTgt>
                                        </p:tgtEl>
                                        <p:attrNameLst>
                                          <p:attrName>style.visibility</p:attrName>
                                        </p:attrNameLst>
                                      </p:cBhvr>
                                      <p:to>
                                        <p:strVal val="visible"/>
                                      </p:to>
                                    </p:set>
                                    <p:animEffect transition="in" filter="fade">
                                      <p:cBhvr>
                                        <p:cTn id="72" dur="1000"/>
                                        <p:tgtEl>
                                          <p:spTgt spid="148">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48">
                                            <p:txEl>
                                              <p:pRg st="6" end="6"/>
                                            </p:txEl>
                                          </p:spTgt>
                                        </p:tgtEl>
                                        <p:attrNameLst>
                                          <p:attrName>style.visibility</p:attrName>
                                        </p:attrNameLst>
                                      </p:cBhvr>
                                      <p:to>
                                        <p:strVal val="visible"/>
                                      </p:to>
                                    </p:set>
                                    <p:animEffect transition="in" filter="fade">
                                      <p:cBhvr>
                                        <p:cTn id="77" dur="1000"/>
                                        <p:tgtEl>
                                          <p:spTgt spid="148">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48">
                                            <p:txEl>
                                              <p:pRg st="7" end="7"/>
                                            </p:txEl>
                                          </p:spTgt>
                                        </p:tgtEl>
                                        <p:attrNameLst>
                                          <p:attrName>style.visibility</p:attrName>
                                        </p:attrNameLst>
                                      </p:cBhvr>
                                      <p:to>
                                        <p:strVal val="visible"/>
                                      </p:to>
                                    </p:set>
                                    <p:animEffect transition="in" filter="fade">
                                      <p:cBhvr>
                                        <p:cTn id="82" dur="1000"/>
                                        <p:tgtEl>
                                          <p:spTgt spid="148">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48">
                                            <p:txEl>
                                              <p:pRg st="8" end="8"/>
                                            </p:txEl>
                                          </p:spTgt>
                                        </p:tgtEl>
                                        <p:attrNameLst>
                                          <p:attrName>style.visibility</p:attrName>
                                        </p:attrNameLst>
                                      </p:cBhvr>
                                      <p:to>
                                        <p:strVal val="visible"/>
                                      </p:to>
                                    </p:set>
                                    <p:animEffect transition="in" filter="fade">
                                      <p:cBhvr>
                                        <p:cTn id="87" dur="1000"/>
                                        <p:tgtEl>
                                          <p:spTgt spid="14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p:nvPr/>
        </p:nvSpPr>
        <p:spPr>
          <a:xfrm>
            <a:off x="4865663" y="2188451"/>
            <a:ext cx="1456200" cy="150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1676100" y="2063700"/>
            <a:ext cx="1875000" cy="1800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rot="-5400000">
            <a:off x="5557475" y="154425"/>
            <a:ext cx="1508400" cy="5667600"/>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a:off x="622500" y="1017725"/>
            <a:ext cx="3949500" cy="38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a:off x="3690600" y="1017725"/>
            <a:ext cx="3859800" cy="38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Part 2 - So You’re Working With Juniors...</a:t>
            </a:r>
            <a:endParaRPr/>
          </a:p>
        </p:txBody>
      </p:sp>
      <p:sp>
        <p:nvSpPr>
          <p:cNvPr id="159" name="Google Shape;159;p28"/>
          <p:cNvSpPr txBox="1"/>
          <p:nvPr/>
        </p:nvSpPr>
        <p:spPr>
          <a:xfrm>
            <a:off x="3607849" y="2586924"/>
            <a:ext cx="1019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t>Junior</a:t>
            </a:r>
            <a:endParaRPr sz="2100"/>
          </a:p>
          <a:p>
            <a:pPr marL="0" lvl="0" indent="0" algn="ctr" rtl="0">
              <a:spcBef>
                <a:spcPts val="0"/>
              </a:spcBef>
              <a:spcAft>
                <a:spcPts val="0"/>
              </a:spcAft>
              <a:buNone/>
            </a:pPr>
            <a:r>
              <a:rPr lang="en" sz="2100"/>
              <a:t>Year</a:t>
            </a:r>
            <a:endParaRPr sz="2100"/>
          </a:p>
        </p:txBody>
      </p:sp>
      <p:sp>
        <p:nvSpPr>
          <p:cNvPr id="160" name="Google Shape;160;p28"/>
          <p:cNvSpPr txBox="1"/>
          <p:nvPr/>
        </p:nvSpPr>
        <p:spPr>
          <a:xfrm>
            <a:off x="1559851" y="2047175"/>
            <a:ext cx="2074800" cy="1800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t>Adolescent Development</a:t>
            </a:r>
            <a:endParaRPr sz="2100"/>
          </a:p>
          <a:p>
            <a:pPr marL="0" lvl="0" indent="0" algn="ctr" rtl="0">
              <a:spcBef>
                <a:spcPts val="0"/>
              </a:spcBef>
              <a:spcAft>
                <a:spcPts val="0"/>
              </a:spcAft>
              <a:buNone/>
            </a:pPr>
            <a:r>
              <a:rPr lang="en" sz="2100"/>
              <a:t>&amp;</a:t>
            </a:r>
            <a:endParaRPr sz="2100"/>
          </a:p>
          <a:p>
            <a:pPr marL="0" lvl="0" indent="0" algn="ctr" rtl="0">
              <a:spcBef>
                <a:spcPts val="0"/>
              </a:spcBef>
              <a:spcAft>
                <a:spcPts val="0"/>
              </a:spcAft>
              <a:buNone/>
            </a:pPr>
            <a:r>
              <a:rPr lang="en" sz="2100"/>
              <a:t>Academic Maturity</a:t>
            </a:r>
            <a:endParaRPr sz="2100"/>
          </a:p>
        </p:txBody>
      </p:sp>
      <p:sp>
        <p:nvSpPr>
          <p:cNvPr id="161" name="Google Shape;161;p28"/>
          <p:cNvSpPr txBox="1"/>
          <p:nvPr/>
        </p:nvSpPr>
        <p:spPr>
          <a:xfrm>
            <a:off x="4583089" y="2208875"/>
            <a:ext cx="20748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t>Start of</a:t>
            </a:r>
            <a:endParaRPr sz="2100"/>
          </a:p>
          <a:p>
            <a:pPr marL="0" lvl="0" indent="0" algn="ctr" rtl="0">
              <a:spcBef>
                <a:spcPts val="0"/>
              </a:spcBef>
              <a:spcAft>
                <a:spcPts val="0"/>
              </a:spcAft>
              <a:buNone/>
            </a:pPr>
            <a:r>
              <a:rPr lang="en" sz="2100"/>
              <a:t>Another Transition</a:t>
            </a:r>
            <a:br>
              <a:rPr lang="en" sz="2100"/>
            </a:br>
            <a:r>
              <a:rPr lang="en" sz="2100"/>
              <a:t>Point</a:t>
            </a: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Part 2 - Juniors With Learning Differences</a:t>
            </a:r>
            <a:endParaRPr/>
          </a:p>
        </p:txBody>
      </p:sp>
      <p:sp>
        <p:nvSpPr>
          <p:cNvPr id="167" name="Google Shape;167;p29"/>
          <p:cNvSpPr/>
          <p:nvPr/>
        </p:nvSpPr>
        <p:spPr>
          <a:xfrm rot="-5400000">
            <a:off x="505799" y="1734075"/>
            <a:ext cx="1508400" cy="2508300"/>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9"/>
          <p:cNvSpPr txBox="1"/>
          <p:nvPr/>
        </p:nvSpPr>
        <p:spPr>
          <a:xfrm>
            <a:off x="283848" y="2586924"/>
            <a:ext cx="1019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t>Junior</a:t>
            </a:r>
            <a:endParaRPr sz="2100"/>
          </a:p>
          <a:p>
            <a:pPr marL="0" lvl="0" indent="0" algn="ctr" rtl="0">
              <a:spcBef>
                <a:spcPts val="0"/>
              </a:spcBef>
              <a:spcAft>
                <a:spcPts val="0"/>
              </a:spcAft>
              <a:buNone/>
            </a:pPr>
            <a:r>
              <a:rPr lang="en" sz="2100"/>
              <a:t>Year</a:t>
            </a:r>
            <a:endParaRPr sz="2100"/>
          </a:p>
        </p:txBody>
      </p:sp>
      <p:sp>
        <p:nvSpPr>
          <p:cNvPr id="169" name="Google Shape;169;p29"/>
          <p:cNvSpPr txBox="1"/>
          <p:nvPr/>
        </p:nvSpPr>
        <p:spPr>
          <a:xfrm>
            <a:off x="2587475" y="1164475"/>
            <a:ext cx="6327300" cy="35352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Calibri"/>
              <a:buChar char="●"/>
            </a:pPr>
            <a:r>
              <a:rPr lang="en" sz="1600">
                <a:latin typeface="Calibri"/>
                <a:ea typeface="Calibri"/>
                <a:cs typeface="Calibri"/>
                <a:sym typeface="Calibri"/>
              </a:rPr>
              <a:t>May have spent years </a:t>
            </a:r>
            <a:r>
              <a:rPr lang="en" sz="1600" u="sng">
                <a:latin typeface="Calibri"/>
                <a:ea typeface="Calibri"/>
                <a:cs typeface="Calibri"/>
                <a:sym typeface="Calibri"/>
              </a:rPr>
              <a:t>hiding</a:t>
            </a:r>
            <a:r>
              <a:rPr lang="en" sz="1600">
                <a:latin typeface="Calibri"/>
                <a:ea typeface="Calibri"/>
                <a:cs typeface="Calibri"/>
                <a:sym typeface="Calibri"/>
              </a:rPr>
              <a:t>, and now are being asked new, uncomfortable questions.</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 sz="1600">
                <a:solidFill>
                  <a:schemeClr val="dk1"/>
                </a:solidFill>
                <a:latin typeface="Calibri"/>
                <a:ea typeface="Calibri"/>
                <a:cs typeface="Calibri"/>
                <a:sym typeface="Calibri"/>
              </a:rPr>
              <a:t>May or may not know about their LD and how it impacts their learning.</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 sz="1600">
                <a:latin typeface="Calibri"/>
                <a:ea typeface="Calibri"/>
                <a:cs typeface="Calibri"/>
                <a:sym typeface="Calibri"/>
              </a:rPr>
              <a:t>May or may not know about the impact their accommodations have had on their learning.</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 sz="1600">
                <a:latin typeface="Calibri"/>
                <a:ea typeface="Calibri"/>
                <a:cs typeface="Calibri"/>
                <a:sym typeface="Calibri"/>
              </a:rPr>
              <a:t>May or may not be comfortable with their LD, talking about it, and understanding it.</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 sz="1600">
                <a:latin typeface="Calibri"/>
                <a:ea typeface="Calibri"/>
                <a:cs typeface="Calibri"/>
                <a:sym typeface="Calibri"/>
              </a:rPr>
              <a:t>Likely have had parents in the driver’s seat for many years.</a:t>
            </a:r>
            <a:endParaRPr sz="1600">
              <a:latin typeface="Calibri"/>
              <a:ea typeface="Calibri"/>
              <a:cs typeface="Calibri"/>
              <a:sym typeface="Calibri"/>
            </a:endParaRPr>
          </a:p>
          <a:p>
            <a:pPr marL="457200" lvl="0" indent="-330200" algn="l" rtl="0">
              <a:spcBef>
                <a:spcPts val="1000"/>
              </a:spcBef>
              <a:spcAft>
                <a:spcPts val="1000"/>
              </a:spcAft>
              <a:buSzPts val="1600"/>
              <a:buFont typeface="Calibri"/>
              <a:buChar char="●"/>
            </a:pPr>
            <a:r>
              <a:rPr lang="en" sz="1600">
                <a:latin typeface="Calibri"/>
                <a:ea typeface="Calibri"/>
                <a:cs typeface="Calibri"/>
                <a:sym typeface="Calibri"/>
              </a:rPr>
              <a:t>May be feeling a whole lot of anxiety about the college process and may be worried that their process might be “different”.</a:t>
            </a:r>
            <a:endParaRPr sz="16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xEl>
                                              <p:pRg st="0" end="0"/>
                                            </p:txEl>
                                          </p:spTgt>
                                        </p:tgtEl>
                                        <p:attrNameLst>
                                          <p:attrName>style.visibility</p:attrName>
                                        </p:attrNameLst>
                                      </p:cBhvr>
                                      <p:to>
                                        <p:strVal val="visible"/>
                                      </p:to>
                                    </p:set>
                                    <p:animEffect transition="in" filter="fade">
                                      <p:cBhvr>
                                        <p:cTn id="12" dur="1000"/>
                                        <p:tgtEl>
                                          <p:spTgt spid="1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xEl>
                                              <p:pRg st="1" end="1"/>
                                            </p:txEl>
                                          </p:spTgt>
                                        </p:tgtEl>
                                        <p:attrNameLst>
                                          <p:attrName>style.visibility</p:attrName>
                                        </p:attrNameLst>
                                      </p:cBhvr>
                                      <p:to>
                                        <p:strVal val="visible"/>
                                      </p:to>
                                    </p:set>
                                    <p:animEffect transition="in" filter="fade">
                                      <p:cBhvr>
                                        <p:cTn id="17" dur="1000"/>
                                        <p:tgtEl>
                                          <p:spTgt spid="16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xEl>
                                              <p:pRg st="2" end="2"/>
                                            </p:txEl>
                                          </p:spTgt>
                                        </p:tgtEl>
                                        <p:attrNameLst>
                                          <p:attrName>style.visibility</p:attrName>
                                        </p:attrNameLst>
                                      </p:cBhvr>
                                      <p:to>
                                        <p:strVal val="visible"/>
                                      </p:to>
                                    </p:set>
                                    <p:animEffect transition="in" filter="fade">
                                      <p:cBhvr>
                                        <p:cTn id="22" dur="1000"/>
                                        <p:tgtEl>
                                          <p:spTgt spid="16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9">
                                            <p:txEl>
                                              <p:pRg st="3" end="3"/>
                                            </p:txEl>
                                          </p:spTgt>
                                        </p:tgtEl>
                                        <p:attrNameLst>
                                          <p:attrName>style.visibility</p:attrName>
                                        </p:attrNameLst>
                                      </p:cBhvr>
                                      <p:to>
                                        <p:strVal val="visible"/>
                                      </p:to>
                                    </p:set>
                                    <p:animEffect transition="in" filter="fade">
                                      <p:cBhvr>
                                        <p:cTn id="27" dur="1000"/>
                                        <p:tgtEl>
                                          <p:spTgt spid="16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9">
                                            <p:txEl>
                                              <p:pRg st="4" end="4"/>
                                            </p:txEl>
                                          </p:spTgt>
                                        </p:tgtEl>
                                        <p:attrNameLst>
                                          <p:attrName>style.visibility</p:attrName>
                                        </p:attrNameLst>
                                      </p:cBhvr>
                                      <p:to>
                                        <p:strVal val="visible"/>
                                      </p:to>
                                    </p:set>
                                    <p:animEffect transition="in" filter="fade">
                                      <p:cBhvr>
                                        <p:cTn id="32" dur="1000"/>
                                        <p:tgtEl>
                                          <p:spTgt spid="16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9">
                                            <p:txEl>
                                              <p:pRg st="5" end="5"/>
                                            </p:txEl>
                                          </p:spTgt>
                                        </p:tgtEl>
                                        <p:attrNameLst>
                                          <p:attrName>style.visibility</p:attrName>
                                        </p:attrNameLst>
                                      </p:cBhvr>
                                      <p:to>
                                        <p:strVal val="visible"/>
                                      </p:to>
                                    </p:set>
                                    <p:animEffect transition="in" filter="fade">
                                      <p:cBhvr>
                                        <p:cTn id="37" dur="1000"/>
                                        <p:tgtEl>
                                          <p:spTgt spid="1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p:nvPr/>
        </p:nvSpPr>
        <p:spPr>
          <a:xfrm>
            <a:off x="0" y="280925"/>
            <a:ext cx="7689000" cy="900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Part 2 - Juniors With LDs &amp; Their Parents</a:t>
            </a:r>
            <a:endParaRPr/>
          </a:p>
        </p:txBody>
      </p:sp>
      <p:pic>
        <p:nvPicPr>
          <p:cNvPr id="176" name="Google Shape;176;p30"/>
          <p:cNvPicPr preferRelativeResize="0"/>
          <p:nvPr/>
        </p:nvPicPr>
        <p:blipFill>
          <a:blip r:embed="rId3">
            <a:alphaModFix/>
          </a:blip>
          <a:stretch>
            <a:fillRect/>
          </a:stretch>
        </p:blipFill>
        <p:spPr>
          <a:xfrm>
            <a:off x="7841399" y="33302"/>
            <a:ext cx="1241850" cy="1241850"/>
          </a:xfrm>
          <a:prstGeom prst="rect">
            <a:avLst/>
          </a:prstGeom>
          <a:noFill/>
          <a:ln>
            <a:noFill/>
          </a:ln>
        </p:spPr>
      </p:pic>
      <p:sp>
        <p:nvSpPr>
          <p:cNvPr id="177" name="Google Shape;177;p30"/>
          <p:cNvSpPr txBox="1"/>
          <p:nvPr/>
        </p:nvSpPr>
        <p:spPr>
          <a:xfrm>
            <a:off x="356200" y="1309450"/>
            <a:ext cx="8108100" cy="3653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Calibri"/>
              <a:buChar char="●"/>
            </a:pPr>
            <a:r>
              <a:rPr lang="en" sz="1600">
                <a:latin typeface="Calibri"/>
                <a:ea typeface="Calibri"/>
                <a:cs typeface="Calibri"/>
                <a:sym typeface="Calibri"/>
              </a:rPr>
              <a:t>Many parents of high school-aged LD students have been advocating for their student for their entire career in school. Let’s think about that for a moment...</a:t>
            </a:r>
            <a:endParaRPr sz="1600">
              <a:latin typeface="Calibri"/>
              <a:ea typeface="Calibri"/>
              <a:cs typeface="Calibri"/>
              <a:sym typeface="Calibri"/>
            </a:endParaRPr>
          </a:p>
          <a:p>
            <a:pPr marL="0" lvl="0" indent="0" algn="l" rtl="0">
              <a:spcBef>
                <a:spcPts val="1000"/>
              </a:spcBef>
              <a:spcAft>
                <a:spcPts val="0"/>
              </a:spcAft>
              <a:buNone/>
            </a:pP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 sz="1600">
                <a:solidFill>
                  <a:schemeClr val="dk1"/>
                </a:solidFill>
                <a:latin typeface="Calibri"/>
                <a:ea typeface="Calibri"/>
                <a:cs typeface="Calibri"/>
                <a:sym typeface="Calibri"/>
              </a:rPr>
              <a:t>We are consistently pushing students to the fore of the college conversation (as we should), but what if the student isn’t quite there yet? What if the parent isn’t quite there yet?</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 sz="1600">
                <a:latin typeface="Calibri"/>
                <a:ea typeface="Calibri"/>
                <a:cs typeface="Calibri"/>
                <a:sym typeface="Calibri"/>
              </a:rPr>
              <a:t>Some parents have knowledge of a college process from their own experience. Parents of students with LD are often worried that this knowledge won’t be useful for their kid and their process.</a:t>
            </a:r>
            <a:endParaRPr sz="1600">
              <a:latin typeface="Calibri"/>
              <a:ea typeface="Calibri"/>
              <a:cs typeface="Calibri"/>
              <a:sym typeface="Calibri"/>
            </a:endParaRPr>
          </a:p>
          <a:p>
            <a:pPr marL="457200" lvl="0" indent="-330200" algn="l" rtl="0">
              <a:spcBef>
                <a:spcPts val="1000"/>
              </a:spcBef>
              <a:spcAft>
                <a:spcPts val="1000"/>
              </a:spcAft>
              <a:buSzPts val="1600"/>
              <a:buFont typeface="Calibri"/>
              <a:buChar char="●"/>
            </a:pPr>
            <a:r>
              <a:rPr lang="en" sz="1600">
                <a:latin typeface="Calibri"/>
                <a:ea typeface="Calibri"/>
                <a:cs typeface="Calibri"/>
                <a:sym typeface="Calibri"/>
              </a:rPr>
              <a:t>Parents aren’t going to be able to communicate with disability support offices in college (more on this later), and are worried that their student might not be ready to take on this task.</a:t>
            </a:r>
            <a:endParaRPr sz="1600">
              <a:latin typeface="Calibri"/>
              <a:ea typeface="Calibri"/>
              <a:cs typeface="Calibri"/>
              <a:sym typeface="Calibri"/>
            </a:endParaRPr>
          </a:p>
        </p:txBody>
      </p:sp>
      <p:cxnSp>
        <p:nvCxnSpPr>
          <p:cNvPr id="178" name="Google Shape;178;p30"/>
          <p:cNvCxnSpPr/>
          <p:nvPr/>
        </p:nvCxnSpPr>
        <p:spPr>
          <a:xfrm>
            <a:off x="244503" y="2126527"/>
            <a:ext cx="86550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fade">
                                      <p:cBhvr>
                                        <p:cTn id="7" dur="1000"/>
                                        <p:tgtEl>
                                          <p:spTgt spid="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Effect transition="in" filter="fade">
                                      <p:cBhvr>
                                        <p:cTn id="12" dur="1000"/>
                                        <p:tgtEl>
                                          <p:spTgt spid="1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Effect transition="in" filter="fade">
                                      <p:cBhvr>
                                        <p:cTn id="17" dur="1000"/>
                                        <p:tgtEl>
                                          <p:spTgt spid="1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7">
                                            <p:txEl>
                                              <p:pRg st="3" end="3"/>
                                            </p:txEl>
                                          </p:spTgt>
                                        </p:tgtEl>
                                        <p:attrNameLst>
                                          <p:attrName>style.visibility</p:attrName>
                                        </p:attrNameLst>
                                      </p:cBhvr>
                                      <p:to>
                                        <p:strVal val="visible"/>
                                      </p:to>
                                    </p:set>
                                    <p:animEffect transition="in" filter="fade">
                                      <p:cBhvr>
                                        <p:cTn id="22" dur="1000"/>
                                        <p:tgtEl>
                                          <p:spTgt spid="1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7">
                                            <p:txEl>
                                              <p:pRg st="4" end="4"/>
                                            </p:txEl>
                                          </p:spTgt>
                                        </p:tgtEl>
                                        <p:attrNameLst>
                                          <p:attrName>style.visibility</p:attrName>
                                        </p:attrNameLst>
                                      </p:cBhvr>
                                      <p:to>
                                        <p:strVal val="visible"/>
                                      </p:to>
                                    </p:set>
                                    <p:animEffect transition="in" filter="fade">
                                      <p:cBhvr>
                                        <p:cTn id="27" dur="1000"/>
                                        <p:tgtEl>
                                          <p:spTgt spid="1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p:nvPr/>
        </p:nvSpPr>
        <p:spPr>
          <a:xfrm>
            <a:off x="0" y="280925"/>
            <a:ext cx="9144000" cy="900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Part 2 - Core Skill Areas To Work On With Juniors</a:t>
            </a:r>
            <a:endParaRPr/>
          </a:p>
        </p:txBody>
      </p:sp>
      <p:sp>
        <p:nvSpPr>
          <p:cNvPr id="185" name="Google Shape;185;p31"/>
          <p:cNvSpPr/>
          <p:nvPr/>
        </p:nvSpPr>
        <p:spPr>
          <a:xfrm rot="-5400000">
            <a:off x="5641025" y="2273700"/>
            <a:ext cx="5143500" cy="900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1"/>
          <p:cNvSpPr/>
          <p:nvPr/>
        </p:nvSpPr>
        <p:spPr>
          <a:xfrm>
            <a:off x="500772" y="1504000"/>
            <a:ext cx="3299700" cy="14997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Advocacy</a:t>
            </a:r>
            <a:endParaRPr sz="2500"/>
          </a:p>
          <a:p>
            <a:pPr marL="0" lvl="0" indent="0" algn="l" rtl="0">
              <a:spcBef>
                <a:spcPts val="0"/>
              </a:spcBef>
              <a:spcAft>
                <a:spcPts val="0"/>
              </a:spcAft>
              <a:buNone/>
            </a:pPr>
            <a:r>
              <a:rPr lang="en" sz="1600">
                <a:latin typeface="Calibri"/>
                <a:ea typeface="Calibri"/>
                <a:cs typeface="Calibri"/>
                <a:sym typeface="Calibri"/>
              </a:rPr>
              <a:t>    Asking for help when needed.</a:t>
            </a:r>
            <a:endParaRPr sz="1600">
              <a:latin typeface="Calibri"/>
              <a:ea typeface="Calibri"/>
              <a:cs typeface="Calibri"/>
              <a:sym typeface="Calibri"/>
            </a:endParaRPr>
          </a:p>
          <a:p>
            <a:pPr marL="0" lvl="0" indent="0" algn="l" rtl="0">
              <a:spcBef>
                <a:spcPts val="0"/>
              </a:spcBef>
              <a:spcAft>
                <a:spcPts val="0"/>
              </a:spcAft>
              <a:buNone/>
            </a:pPr>
            <a:r>
              <a:rPr lang="en" sz="1600">
                <a:latin typeface="Calibri"/>
                <a:ea typeface="Calibri"/>
                <a:cs typeface="Calibri"/>
                <a:sym typeface="Calibri"/>
              </a:rPr>
              <a:t>    Preparing to speak with adults who may or may not understand LDs and their impact on learning.</a:t>
            </a:r>
            <a:endParaRPr sz="1600">
              <a:latin typeface="Calibri"/>
              <a:ea typeface="Calibri"/>
              <a:cs typeface="Calibri"/>
              <a:sym typeface="Calibri"/>
            </a:endParaRPr>
          </a:p>
        </p:txBody>
      </p:sp>
      <p:sp>
        <p:nvSpPr>
          <p:cNvPr id="187" name="Google Shape;187;p31"/>
          <p:cNvSpPr/>
          <p:nvPr/>
        </p:nvSpPr>
        <p:spPr>
          <a:xfrm>
            <a:off x="500847" y="3331231"/>
            <a:ext cx="3299700" cy="14997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Executive Functioning</a:t>
            </a:r>
            <a:endParaRPr sz="2500"/>
          </a:p>
          <a:p>
            <a:pPr marL="0" lvl="0" indent="0" algn="l" rtl="0">
              <a:spcBef>
                <a:spcPts val="0"/>
              </a:spcBef>
              <a:spcAft>
                <a:spcPts val="0"/>
              </a:spcAft>
              <a:buNone/>
            </a:pPr>
            <a:r>
              <a:rPr lang="en" sz="1600">
                <a:latin typeface="Calibri"/>
                <a:ea typeface="Calibri"/>
                <a:cs typeface="Calibri"/>
                <a:sym typeface="Calibri"/>
              </a:rPr>
              <a:t>    Developing a specific system for info gathering and weeding through the info onslaught.</a:t>
            </a:r>
            <a:endParaRPr sz="1600">
              <a:latin typeface="Calibri"/>
              <a:ea typeface="Calibri"/>
              <a:cs typeface="Calibri"/>
              <a:sym typeface="Calibri"/>
            </a:endParaRPr>
          </a:p>
        </p:txBody>
      </p:sp>
      <p:sp>
        <p:nvSpPr>
          <p:cNvPr id="188" name="Google Shape;188;p31"/>
          <p:cNvSpPr/>
          <p:nvPr/>
        </p:nvSpPr>
        <p:spPr>
          <a:xfrm>
            <a:off x="4243069" y="1504000"/>
            <a:ext cx="3072000" cy="14997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Awareness</a:t>
            </a:r>
            <a:endParaRPr sz="2500"/>
          </a:p>
          <a:p>
            <a:pPr marL="0" lvl="0" indent="0" algn="l" rtl="0">
              <a:spcBef>
                <a:spcPts val="0"/>
              </a:spcBef>
              <a:spcAft>
                <a:spcPts val="0"/>
              </a:spcAft>
              <a:buNone/>
            </a:pPr>
            <a:r>
              <a:rPr lang="en" sz="1600">
                <a:latin typeface="Calibri"/>
                <a:ea typeface="Calibri"/>
                <a:cs typeface="Calibri"/>
                <a:sym typeface="Calibri"/>
              </a:rPr>
              <a:t>    Knowledge of self and LD.</a:t>
            </a:r>
            <a:endParaRPr sz="1600">
              <a:latin typeface="Calibri"/>
              <a:ea typeface="Calibri"/>
              <a:cs typeface="Calibri"/>
              <a:sym typeface="Calibri"/>
            </a:endParaRPr>
          </a:p>
          <a:p>
            <a:pPr marL="0" lvl="0" indent="0" algn="l" rtl="0">
              <a:spcBef>
                <a:spcPts val="0"/>
              </a:spcBef>
              <a:spcAft>
                <a:spcPts val="0"/>
              </a:spcAft>
              <a:buNone/>
            </a:pPr>
            <a:r>
              <a:rPr lang="en" sz="1600">
                <a:latin typeface="Calibri"/>
                <a:ea typeface="Calibri"/>
                <a:cs typeface="Calibri"/>
                <a:sym typeface="Calibri"/>
              </a:rPr>
              <a:t>    Knowledge of needs that equal success.</a:t>
            </a:r>
            <a:endParaRPr sz="1600">
              <a:latin typeface="Calibri"/>
              <a:ea typeface="Calibri"/>
              <a:cs typeface="Calibri"/>
              <a:sym typeface="Calibri"/>
            </a:endParaRPr>
          </a:p>
        </p:txBody>
      </p:sp>
      <p:sp>
        <p:nvSpPr>
          <p:cNvPr id="189" name="Google Shape;189;p31"/>
          <p:cNvSpPr/>
          <p:nvPr/>
        </p:nvSpPr>
        <p:spPr>
          <a:xfrm>
            <a:off x="4243069" y="3331181"/>
            <a:ext cx="3072000" cy="14997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Articulation</a:t>
            </a:r>
            <a:endParaRPr sz="2500"/>
          </a:p>
          <a:p>
            <a:pPr marL="0" lvl="0" indent="0" algn="l" rtl="0">
              <a:spcBef>
                <a:spcPts val="0"/>
              </a:spcBef>
              <a:spcAft>
                <a:spcPts val="0"/>
              </a:spcAft>
              <a:buNone/>
            </a:pPr>
            <a:r>
              <a:rPr lang="en" sz="1600">
                <a:latin typeface="Calibri"/>
                <a:ea typeface="Calibri"/>
                <a:cs typeface="Calibri"/>
                <a:sym typeface="Calibri"/>
              </a:rPr>
              <a:t>    Speaking about one’s LD in their own words.</a:t>
            </a:r>
            <a:endParaRPr sz="1600">
              <a:latin typeface="Calibri"/>
              <a:ea typeface="Calibri"/>
              <a:cs typeface="Calibri"/>
              <a:sym typeface="Calibri"/>
            </a:endParaRPr>
          </a:p>
          <a:p>
            <a:pPr marL="0" lvl="0" indent="0" algn="l" rtl="0">
              <a:spcBef>
                <a:spcPts val="0"/>
              </a:spcBef>
              <a:spcAft>
                <a:spcPts val="0"/>
              </a:spcAft>
              <a:buNone/>
            </a:pPr>
            <a:r>
              <a:rPr lang="en" sz="1600">
                <a:latin typeface="Calibri"/>
                <a:ea typeface="Calibri"/>
                <a:cs typeface="Calibri"/>
                <a:sym typeface="Calibri"/>
              </a:rPr>
              <a:t>    Speaking about how LD impacts their learning &amp; class experience.</a:t>
            </a:r>
            <a:endParaRPr sz="16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p:nvPr/>
        </p:nvSpPr>
        <p:spPr>
          <a:xfrm>
            <a:off x="0" y="280925"/>
            <a:ext cx="9144000" cy="900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Part 2 - Questions To Ask Juniors</a:t>
            </a:r>
            <a:endParaRPr/>
          </a:p>
        </p:txBody>
      </p:sp>
      <p:pic>
        <p:nvPicPr>
          <p:cNvPr id="196" name="Google Shape;196;p32"/>
          <p:cNvPicPr preferRelativeResize="0"/>
          <p:nvPr/>
        </p:nvPicPr>
        <p:blipFill>
          <a:blip r:embed="rId3">
            <a:alphaModFix/>
          </a:blip>
          <a:stretch>
            <a:fillRect/>
          </a:stretch>
        </p:blipFill>
        <p:spPr>
          <a:xfrm>
            <a:off x="7620450" y="4047400"/>
            <a:ext cx="1114600" cy="1114600"/>
          </a:xfrm>
          <a:prstGeom prst="rect">
            <a:avLst/>
          </a:prstGeom>
          <a:noFill/>
          <a:ln>
            <a:noFill/>
          </a:ln>
        </p:spPr>
      </p:pic>
      <p:sp>
        <p:nvSpPr>
          <p:cNvPr id="197" name="Google Shape;197;p32"/>
          <p:cNvSpPr txBox="1"/>
          <p:nvPr/>
        </p:nvSpPr>
        <p:spPr>
          <a:xfrm>
            <a:off x="203800" y="1167526"/>
            <a:ext cx="4127400" cy="40173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Can you tell me about your LD in your own words? Skip the evaluation jargon, what is your experience with your LD?</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 sz="1600">
                <a:latin typeface="Calibri"/>
                <a:ea typeface="Calibri"/>
                <a:cs typeface="Calibri"/>
                <a:sym typeface="Calibri"/>
              </a:rPr>
              <a:t>What kinds of accommodations do you find most helpful for you? Why?</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 sz="1600">
                <a:latin typeface="Calibri"/>
                <a:ea typeface="Calibri"/>
                <a:cs typeface="Calibri"/>
                <a:sym typeface="Calibri"/>
              </a:rPr>
              <a:t>What does doing work at home look like for you? How much help from your parents or others are you getting?</a:t>
            </a:r>
            <a:endParaRPr sz="1600">
              <a:latin typeface="Calibri"/>
              <a:ea typeface="Calibri"/>
              <a:cs typeface="Calibri"/>
              <a:sym typeface="Calibri"/>
            </a:endParaRPr>
          </a:p>
          <a:p>
            <a:pPr marL="457200" lvl="0" indent="-330200" algn="l" rtl="0">
              <a:spcBef>
                <a:spcPts val="1000"/>
              </a:spcBef>
              <a:spcAft>
                <a:spcPts val="1000"/>
              </a:spcAft>
              <a:buSzPts val="1600"/>
              <a:buFont typeface="Calibri"/>
              <a:buChar char="●"/>
            </a:pPr>
            <a:r>
              <a:rPr lang="en" sz="1600">
                <a:latin typeface="Calibri"/>
                <a:ea typeface="Calibri"/>
                <a:cs typeface="Calibri"/>
                <a:sym typeface="Calibri"/>
              </a:rPr>
              <a:t>If you met a complete stranger for the first time, and had to ask them for help on an assignment, or had to ask them for some accommodation, how would you feel about doing that? What would you say or ask?</a:t>
            </a:r>
            <a:endParaRPr sz="1600">
              <a:latin typeface="Calibri"/>
              <a:ea typeface="Calibri"/>
              <a:cs typeface="Calibri"/>
              <a:sym typeface="Calibri"/>
            </a:endParaRPr>
          </a:p>
        </p:txBody>
      </p:sp>
      <p:sp>
        <p:nvSpPr>
          <p:cNvPr id="198" name="Google Shape;198;p32"/>
          <p:cNvSpPr txBox="1"/>
          <p:nvPr/>
        </p:nvSpPr>
        <p:spPr>
          <a:xfrm>
            <a:off x="4572000" y="1167526"/>
            <a:ext cx="4127400" cy="35247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Calibri"/>
              <a:buChar char="●"/>
            </a:pPr>
            <a:r>
              <a:rPr lang="en" sz="1600">
                <a:latin typeface="Calibri"/>
                <a:ea typeface="Calibri"/>
                <a:cs typeface="Calibri"/>
                <a:sym typeface="Calibri"/>
              </a:rPr>
              <a:t>How comfortable do you feel asking for yourself, particularly to people you may have just met?</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 sz="1600">
                <a:latin typeface="Calibri"/>
                <a:ea typeface="Calibri"/>
                <a:cs typeface="Calibri"/>
                <a:sym typeface="Calibri"/>
              </a:rPr>
              <a:t>In what kind of space do you prefer to study? (Eg. Library, residence lounge, etc.)</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 sz="1600">
                <a:latin typeface="Calibri"/>
                <a:ea typeface="Calibri"/>
                <a:cs typeface="Calibri"/>
                <a:sym typeface="Calibri"/>
              </a:rPr>
              <a:t>What are some of the accommodations you’ve used in HS? How have those been most helpful to you?</a:t>
            </a:r>
            <a:endParaRPr sz="1600">
              <a:latin typeface="Calibri"/>
              <a:ea typeface="Calibri"/>
              <a:cs typeface="Calibri"/>
              <a:sym typeface="Calibri"/>
            </a:endParaRPr>
          </a:p>
          <a:p>
            <a:pPr marL="457200" lvl="0" indent="-330200" algn="l" rtl="0">
              <a:spcBef>
                <a:spcPts val="1000"/>
              </a:spcBef>
              <a:spcAft>
                <a:spcPts val="1000"/>
              </a:spcAft>
              <a:buSzPts val="1600"/>
              <a:buFont typeface="Calibri"/>
              <a:buChar char="●"/>
            </a:pPr>
            <a:r>
              <a:rPr lang="en" sz="1600">
                <a:latin typeface="Calibri"/>
                <a:ea typeface="Calibri"/>
                <a:cs typeface="Calibri"/>
                <a:sym typeface="Calibri"/>
              </a:rPr>
              <a:t>Have you set up a meeting with our Disability Support Office yet? Let me show you where the office is on </a:t>
            </a:r>
            <a:br>
              <a:rPr lang="en" sz="1600">
                <a:latin typeface="Calibri"/>
                <a:ea typeface="Calibri"/>
                <a:cs typeface="Calibri"/>
                <a:sym typeface="Calibri"/>
              </a:rPr>
            </a:br>
            <a:r>
              <a:rPr lang="en" sz="1600">
                <a:latin typeface="Calibri"/>
                <a:ea typeface="Calibri"/>
                <a:cs typeface="Calibri"/>
                <a:sym typeface="Calibri"/>
              </a:rPr>
              <a:t>campus.</a:t>
            </a:r>
            <a:endParaRPr sz="16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Effect transition="in" filter="fade">
                                      <p:cBhvr>
                                        <p:cTn id="7" dur="1000"/>
                                        <p:tgtEl>
                                          <p:spTgt spid="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xEl>
                                              <p:pRg st="1" end="1"/>
                                            </p:txEl>
                                          </p:spTgt>
                                        </p:tgtEl>
                                        <p:attrNameLst>
                                          <p:attrName>style.visibility</p:attrName>
                                        </p:attrNameLst>
                                      </p:cBhvr>
                                      <p:to>
                                        <p:strVal val="visible"/>
                                      </p:to>
                                    </p:set>
                                    <p:animEffect transition="in" filter="fade">
                                      <p:cBhvr>
                                        <p:cTn id="12" dur="1000"/>
                                        <p:tgtEl>
                                          <p:spTgt spid="1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xEl>
                                              <p:pRg st="2" end="2"/>
                                            </p:txEl>
                                          </p:spTgt>
                                        </p:tgtEl>
                                        <p:attrNameLst>
                                          <p:attrName>style.visibility</p:attrName>
                                        </p:attrNameLst>
                                      </p:cBhvr>
                                      <p:to>
                                        <p:strVal val="visible"/>
                                      </p:to>
                                    </p:set>
                                    <p:animEffect transition="in" filter="fade">
                                      <p:cBhvr>
                                        <p:cTn id="17" dur="1000"/>
                                        <p:tgtEl>
                                          <p:spTgt spid="1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7">
                                            <p:txEl>
                                              <p:pRg st="3" end="3"/>
                                            </p:txEl>
                                          </p:spTgt>
                                        </p:tgtEl>
                                        <p:attrNameLst>
                                          <p:attrName>style.visibility</p:attrName>
                                        </p:attrNameLst>
                                      </p:cBhvr>
                                      <p:to>
                                        <p:strVal val="visible"/>
                                      </p:to>
                                    </p:set>
                                    <p:animEffect transition="in" filter="fade">
                                      <p:cBhvr>
                                        <p:cTn id="22" dur="1000"/>
                                        <p:tgtEl>
                                          <p:spTgt spid="1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
                                            <p:txEl>
                                              <p:pRg st="0" end="0"/>
                                            </p:txEl>
                                          </p:spTgt>
                                        </p:tgtEl>
                                        <p:attrNameLst>
                                          <p:attrName>style.visibility</p:attrName>
                                        </p:attrNameLst>
                                      </p:cBhvr>
                                      <p:to>
                                        <p:strVal val="visible"/>
                                      </p:to>
                                    </p:set>
                                    <p:animEffect transition="in" filter="fade">
                                      <p:cBhvr>
                                        <p:cTn id="27" dur="1000"/>
                                        <p:tgtEl>
                                          <p:spTgt spid="19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8">
                                            <p:txEl>
                                              <p:pRg st="1" end="1"/>
                                            </p:txEl>
                                          </p:spTgt>
                                        </p:tgtEl>
                                        <p:attrNameLst>
                                          <p:attrName>style.visibility</p:attrName>
                                        </p:attrNameLst>
                                      </p:cBhvr>
                                      <p:to>
                                        <p:strVal val="visible"/>
                                      </p:to>
                                    </p:set>
                                    <p:animEffect transition="in" filter="fade">
                                      <p:cBhvr>
                                        <p:cTn id="32" dur="1000"/>
                                        <p:tgtEl>
                                          <p:spTgt spid="19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8">
                                            <p:txEl>
                                              <p:pRg st="2" end="2"/>
                                            </p:txEl>
                                          </p:spTgt>
                                        </p:tgtEl>
                                        <p:attrNameLst>
                                          <p:attrName>style.visibility</p:attrName>
                                        </p:attrNameLst>
                                      </p:cBhvr>
                                      <p:to>
                                        <p:strVal val="visible"/>
                                      </p:to>
                                    </p:set>
                                    <p:animEffect transition="in" filter="fade">
                                      <p:cBhvr>
                                        <p:cTn id="37" dur="1000"/>
                                        <p:tgtEl>
                                          <p:spTgt spid="19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8">
                                            <p:txEl>
                                              <p:pRg st="3" end="3"/>
                                            </p:txEl>
                                          </p:spTgt>
                                        </p:tgtEl>
                                        <p:attrNameLst>
                                          <p:attrName>style.visibility</p:attrName>
                                        </p:attrNameLst>
                                      </p:cBhvr>
                                      <p:to>
                                        <p:strVal val="visible"/>
                                      </p:to>
                                    </p:set>
                                    <p:animEffect transition="in" filter="fade">
                                      <p:cBhvr>
                                        <p:cTn id="42" dur="1000"/>
                                        <p:tgtEl>
                                          <p:spTgt spid="1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65" name="Google Shape;65;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66" name="Google Shape;66;p1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p:nvPr/>
        </p:nvSpPr>
        <p:spPr>
          <a:xfrm>
            <a:off x="1815150" y="869475"/>
            <a:ext cx="5490000" cy="236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3"/>
          <p:cNvSpPr txBox="1">
            <a:spLocks noGrp="1"/>
          </p:cNvSpPr>
          <p:nvPr>
            <p:ph type="title"/>
          </p:nvPr>
        </p:nvSpPr>
        <p:spPr>
          <a:xfrm>
            <a:off x="1915200" y="930600"/>
            <a:ext cx="5313600" cy="1845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u="sng"/>
              <a:t>Break Out</a:t>
            </a:r>
            <a:endParaRPr u="sng"/>
          </a:p>
          <a:p>
            <a:pPr marL="0" lvl="0" indent="0" algn="ctr" rtl="0">
              <a:spcBef>
                <a:spcPts val="0"/>
              </a:spcBef>
              <a:spcAft>
                <a:spcPts val="0"/>
              </a:spcAft>
              <a:buNone/>
            </a:pPr>
            <a:r>
              <a:rPr lang="en"/>
              <a:t>How does what you’ve learned in these past few slides impact your practice? What would you change? What would you emphasize more?</a:t>
            </a:r>
            <a:endParaRPr/>
          </a:p>
        </p:txBody>
      </p:sp>
      <p:pic>
        <p:nvPicPr>
          <p:cNvPr id="205" name="Google Shape;205;p33"/>
          <p:cNvPicPr preferRelativeResize="0"/>
          <p:nvPr/>
        </p:nvPicPr>
        <p:blipFill>
          <a:blip r:embed="rId3">
            <a:alphaModFix/>
          </a:blip>
          <a:stretch>
            <a:fillRect/>
          </a:stretch>
        </p:blipFill>
        <p:spPr>
          <a:xfrm>
            <a:off x="4121550" y="3423625"/>
            <a:ext cx="900900" cy="900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Breakout Session #1</a:t>
            </a:r>
            <a:endParaRPr/>
          </a:p>
        </p:txBody>
      </p:sp>
      <p:sp>
        <p:nvSpPr>
          <p:cNvPr id="211" name="Google Shape;211;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1100"/>
              <a:buFont typeface="Arial"/>
              <a:buNone/>
            </a:pPr>
            <a:r>
              <a:rPr lang="en" sz="2000">
                <a:solidFill>
                  <a:schemeClr val="dk1"/>
                </a:solidFill>
              </a:rPr>
              <a:t>▪</a:t>
            </a:r>
            <a:r>
              <a:rPr lang="en" sz="2000">
                <a:solidFill>
                  <a:schemeClr val="dk1"/>
                </a:solidFill>
                <a:latin typeface="Calibri"/>
                <a:ea typeface="Calibri"/>
                <a:cs typeface="Calibri"/>
                <a:sym typeface="Calibri"/>
              </a:rPr>
              <a:t>You will be divided into breakout of approximate equal size </a:t>
            </a:r>
            <a:r>
              <a:rPr lang="en" sz="2000" b="1">
                <a:solidFill>
                  <a:schemeClr val="dk1"/>
                </a:solidFill>
                <a:latin typeface="Calibri"/>
                <a:ea typeface="Calibri"/>
                <a:cs typeface="Calibri"/>
                <a:sym typeface="Calibri"/>
              </a:rPr>
              <a:t>(5 to 7 people)</a:t>
            </a:r>
            <a:r>
              <a:rPr lang="en" sz="2000">
                <a:solidFill>
                  <a:schemeClr val="dk1"/>
                </a:solidFill>
                <a:latin typeface="Calibri"/>
                <a:ea typeface="Calibri"/>
                <a:cs typeface="Calibri"/>
                <a:sym typeface="Calibri"/>
              </a:rPr>
              <a:t>, and your group will remain the same for both breakouts.</a:t>
            </a:r>
            <a:endParaRPr sz="20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 sz="2000">
                <a:solidFill>
                  <a:schemeClr val="dk1"/>
                </a:solidFill>
              </a:rPr>
              <a:t>▪</a:t>
            </a:r>
            <a:r>
              <a:rPr lang="en" sz="2000">
                <a:solidFill>
                  <a:schemeClr val="dk1"/>
                </a:solidFill>
                <a:latin typeface="Calibri"/>
                <a:ea typeface="Calibri"/>
                <a:cs typeface="Calibri"/>
                <a:sym typeface="Calibri"/>
              </a:rPr>
              <a:t>You’ll have about </a:t>
            </a:r>
            <a:r>
              <a:rPr lang="en" sz="2000" b="1">
                <a:solidFill>
                  <a:schemeClr val="dk1"/>
                </a:solidFill>
                <a:latin typeface="Calibri"/>
                <a:ea typeface="Calibri"/>
                <a:cs typeface="Calibri"/>
                <a:sym typeface="Calibri"/>
              </a:rPr>
              <a:t>10 minutes to chat</a:t>
            </a:r>
            <a:r>
              <a:rPr lang="en" sz="2000">
                <a:solidFill>
                  <a:schemeClr val="dk1"/>
                </a:solidFill>
                <a:latin typeface="Calibri"/>
                <a:ea typeface="Calibri"/>
                <a:cs typeface="Calibri"/>
                <a:sym typeface="Calibri"/>
              </a:rPr>
              <a:t> with your group.</a:t>
            </a:r>
            <a:endParaRPr sz="20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 sz="2000">
                <a:solidFill>
                  <a:schemeClr val="dk1"/>
                </a:solidFill>
              </a:rPr>
              <a:t>▪</a:t>
            </a:r>
            <a:r>
              <a:rPr lang="en" sz="2000">
                <a:solidFill>
                  <a:schemeClr val="dk1"/>
                </a:solidFill>
                <a:latin typeface="Calibri"/>
                <a:ea typeface="Calibri"/>
                <a:cs typeface="Calibri"/>
                <a:sym typeface="Calibri"/>
              </a:rPr>
              <a:t>Please pay attention to your </a:t>
            </a:r>
            <a:r>
              <a:rPr lang="en" sz="2000" b="1">
                <a:solidFill>
                  <a:schemeClr val="dk1"/>
                </a:solidFill>
                <a:latin typeface="Calibri"/>
                <a:ea typeface="Calibri"/>
                <a:cs typeface="Calibri"/>
                <a:sym typeface="Calibri"/>
              </a:rPr>
              <a:t>breakout room number </a:t>
            </a:r>
            <a:r>
              <a:rPr lang="en" sz="2000">
                <a:solidFill>
                  <a:schemeClr val="dk1"/>
                </a:solidFill>
                <a:latin typeface="Calibri"/>
                <a:ea typeface="Calibri"/>
                <a:cs typeface="Calibri"/>
                <a:sym typeface="Calibri"/>
              </a:rPr>
              <a:t>as we may ask each room to pick a </a:t>
            </a:r>
            <a:r>
              <a:rPr lang="en" sz="2000" b="1">
                <a:solidFill>
                  <a:schemeClr val="dk1"/>
                </a:solidFill>
                <a:latin typeface="Calibri"/>
                <a:ea typeface="Calibri"/>
                <a:cs typeface="Calibri"/>
                <a:sym typeface="Calibri"/>
              </a:rPr>
              <a:t>representative</a:t>
            </a:r>
            <a:r>
              <a:rPr lang="en" sz="2000">
                <a:solidFill>
                  <a:schemeClr val="dk1"/>
                </a:solidFill>
                <a:latin typeface="Calibri"/>
                <a:ea typeface="Calibri"/>
                <a:cs typeface="Calibri"/>
                <a:sym typeface="Calibri"/>
              </a:rPr>
              <a:t> that will share with the entire group some of the highlights of your discussion.</a:t>
            </a:r>
            <a:endParaRPr sz="20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 sz="2000">
                <a:solidFill>
                  <a:schemeClr val="dk1"/>
                </a:solidFill>
              </a:rPr>
              <a:t>▪</a:t>
            </a:r>
            <a:r>
              <a:rPr lang="en" sz="2000">
                <a:solidFill>
                  <a:schemeClr val="dk1"/>
                </a:solidFill>
                <a:latin typeface="Calibri"/>
                <a:ea typeface="Calibri"/>
                <a:cs typeface="Calibri"/>
                <a:sym typeface="Calibri"/>
              </a:rPr>
              <a:t>We encourage you to have your camera on and really lean in to these conversations!</a:t>
            </a:r>
            <a:endParaRPr sz="20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For Those With Large Caseloads</a:t>
            </a:r>
            <a:endParaRPr/>
          </a:p>
        </p:txBody>
      </p:sp>
      <p:sp>
        <p:nvSpPr>
          <p:cNvPr id="217" name="Google Shape;217;p35"/>
          <p:cNvSpPr txBox="1"/>
          <p:nvPr/>
        </p:nvSpPr>
        <p:spPr>
          <a:xfrm>
            <a:off x="826775" y="1097975"/>
            <a:ext cx="8700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t>(1)</a:t>
            </a:r>
            <a:endParaRPr sz="3500"/>
          </a:p>
        </p:txBody>
      </p:sp>
      <p:sp>
        <p:nvSpPr>
          <p:cNvPr id="218" name="Google Shape;218;p35"/>
          <p:cNvSpPr txBox="1"/>
          <p:nvPr/>
        </p:nvSpPr>
        <p:spPr>
          <a:xfrm>
            <a:off x="837649" y="1984048"/>
            <a:ext cx="10002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t>(2)</a:t>
            </a:r>
            <a:endParaRPr sz="3500"/>
          </a:p>
        </p:txBody>
      </p:sp>
      <p:sp>
        <p:nvSpPr>
          <p:cNvPr id="219" name="Google Shape;219;p35"/>
          <p:cNvSpPr txBox="1"/>
          <p:nvPr/>
        </p:nvSpPr>
        <p:spPr>
          <a:xfrm>
            <a:off x="837649" y="2859327"/>
            <a:ext cx="11523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t>(3)</a:t>
            </a:r>
            <a:endParaRPr sz="3500"/>
          </a:p>
        </p:txBody>
      </p:sp>
      <p:sp>
        <p:nvSpPr>
          <p:cNvPr id="220" name="Google Shape;220;p35"/>
          <p:cNvSpPr txBox="1">
            <a:spLocks noGrp="1"/>
          </p:cNvSpPr>
          <p:nvPr>
            <p:ph type="body" idx="1"/>
          </p:nvPr>
        </p:nvSpPr>
        <p:spPr>
          <a:xfrm>
            <a:off x="1489725" y="1021775"/>
            <a:ext cx="6669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35"/>
              <a:buNone/>
            </a:pPr>
            <a:r>
              <a:rPr lang="en" sz="1629">
                <a:solidFill>
                  <a:srgbClr val="000000"/>
                </a:solidFill>
                <a:latin typeface="Calibri"/>
                <a:ea typeface="Calibri"/>
                <a:cs typeface="Calibri"/>
                <a:sym typeface="Calibri"/>
              </a:rPr>
              <a:t>Caseloads are large in many public high schools which does not always allow as much time to work with students who have learning differences the way counselors would like</a:t>
            </a:r>
            <a:endParaRPr sz="1629">
              <a:solidFill>
                <a:srgbClr val="000000"/>
              </a:solidFill>
              <a:latin typeface="Calibri"/>
              <a:ea typeface="Calibri"/>
              <a:cs typeface="Calibri"/>
              <a:sym typeface="Calibri"/>
            </a:endParaRPr>
          </a:p>
          <a:p>
            <a:pPr marL="0" lvl="0" indent="0" algn="l" rtl="0">
              <a:spcBef>
                <a:spcPts val="1200"/>
              </a:spcBef>
              <a:spcAft>
                <a:spcPts val="0"/>
              </a:spcAft>
              <a:buSzPts val="935"/>
              <a:buNone/>
            </a:pPr>
            <a:r>
              <a:rPr lang="en" sz="1629">
                <a:solidFill>
                  <a:srgbClr val="000000"/>
                </a:solidFill>
                <a:latin typeface="Calibri"/>
                <a:ea typeface="Calibri"/>
                <a:cs typeface="Calibri"/>
                <a:sym typeface="Calibri"/>
              </a:rPr>
              <a:t>Much of the work with students with Learning Differences requires interface with the Special Education teachers and working with 504 and IEP plans</a:t>
            </a:r>
            <a:endParaRPr sz="1629">
              <a:solidFill>
                <a:srgbClr val="000000"/>
              </a:solidFill>
              <a:latin typeface="Calibri"/>
              <a:ea typeface="Calibri"/>
              <a:cs typeface="Calibri"/>
              <a:sym typeface="Calibri"/>
            </a:endParaRPr>
          </a:p>
          <a:p>
            <a:pPr marL="0" lvl="0" indent="0" algn="l" rtl="0">
              <a:spcBef>
                <a:spcPts val="1200"/>
              </a:spcBef>
              <a:spcAft>
                <a:spcPts val="0"/>
              </a:spcAft>
              <a:buSzPts val="935"/>
              <a:buNone/>
            </a:pPr>
            <a:r>
              <a:rPr lang="en" sz="1629">
                <a:solidFill>
                  <a:srgbClr val="000000"/>
                </a:solidFill>
                <a:latin typeface="Calibri"/>
                <a:ea typeface="Calibri"/>
                <a:cs typeface="Calibri"/>
                <a:sym typeface="Calibri"/>
              </a:rPr>
              <a:t>Good idea to bring in people from local colleges or universities to help talk about the transition from high school to college and what students and parents/guardians need to know</a:t>
            </a:r>
            <a:endParaRPr sz="1629">
              <a:solidFill>
                <a:srgbClr val="000000"/>
              </a:solidFill>
              <a:latin typeface="Calibri"/>
              <a:ea typeface="Calibri"/>
              <a:cs typeface="Calibri"/>
              <a:sym typeface="Calibri"/>
            </a:endParaRPr>
          </a:p>
          <a:p>
            <a:pPr marL="0" lvl="0" indent="0" algn="l" rtl="0">
              <a:spcBef>
                <a:spcPts val="1200"/>
              </a:spcBef>
              <a:spcAft>
                <a:spcPts val="1200"/>
              </a:spcAft>
              <a:buSzPts val="935"/>
              <a:buNone/>
            </a:pPr>
            <a:r>
              <a:rPr lang="en" sz="1629">
                <a:solidFill>
                  <a:srgbClr val="000000"/>
                </a:solidFill>
                <a:latin typeface="Calibri"/>
                <a:ea typeface="Calibri"/>
                <a:cs typeface="Calibri"/>
                <a:sym typeface="Calibri"/>
              </a:rPr>
              <a:t>Understanding the differences too between IDEA and ADA as well as documentation or information required to make a smooth transition to college</a:t>
            </a:r>
            <a:endParaRPr sz="1629">
              <a:solidFill>
                <a:srgbClr val="000000"/>
              </a:solidFill>
              <a:latin typeface="Calibri"/>
              <a:ea typeface="Calibri"/>
              <a:cs typeface="Calibri"/>
              <a:sym typeface="Calibri"/>
            </a:endParaRPr>
          </a:p>
        </p:txBody>
      </p:sp>
      <p:sp>
        <p:nvSpPr>
          <p:cNvPr id="221" name="Google Shape;221;p35"/>
          <p:cNvSpPr txBox="1"/>
          <p:nvPr/>
        </p:nvSpPr>
        <p:spPr>
          <a:xfrm>
            <a:off x="837799" y="3794677"/>
            <a:ext cx="11523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t>(4)</a:t>
            </a:r>
            <a:endParaRPr sz="35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 sz="4400">
                <a:latin typeface="Calibri"/>
                <a:ea typeface="Calibri"/>
                <a:cs typeface="Calibri"/>
                <a:sym typeface="Calibri"/>
              </a:rPr>
              <a:t>College Search for Students with LD</a:t>
            </a:r>
            <a:endParaRPr sz="4400">
              <a:latin typeface="Calibri"/>
              <a:ea typeface="Calibri"/>
              <a:cs typeface="Calibri"/>
              <a:sym typeface="Calibri"/>
            </a:endParaRPr>
          </a:p>
          <a:p>
            <a:pPr marL="0" lvl="0" indent="0" algn="l" rtl="0">
              <a:spcBef>
                <a:spcPts val="0"/>
              </a:spcBef>
              <a:spcAft>
                <a:spcPts val="0"/>
              </a:spcAft>
              <a:buNone/>
            </a:pPr>
            <a:endParaRPr/>
          </a:p>
        </p:txBody>
      </p:sp>
      <p:sp>
        <p:nvSpPr>
          <p:cNvPr id="227" name="Google Shape;227;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228600" lvl="0" indent="-188595" algn="l" rtl="0">
              <a:lnSpc>
                <a:spcPct val="90000"/>
              </a:lnSpc>
              <a:spcBef>
                <a:spcPts val="0"/>
              </a:spcBef>
              <a:spcAft>
                <a:spcPts val="0"/>
              </a:spcAft>
              <a:buClr>
                <a:schemeClr val="dk1"/>
              </a:buClr>
              <a:buSzPct val="100000"/>
              <a:buChar char="•"/>
            </a:pPr>
            <a:r>
              <a:rPr lang="en" sz="2800">
                <a:solidFill>
                  <a:schemeClr val="dk1"/>
                </a:solidFill>
                <a:latin typeface="Calibri"/>
                <a:ea typeface="Calibri"/>
                <a:cs typeface="Calibri"/>
                <a:sym typeface="Calibri"/>
              </a:rPr>
              <a:t>Questions for Students to Ask Themselves</a:t>
            </a:r>
            <a:endParaRPr sz="2800">
              <a:solidFill>
                <a:schemeClr val="dk1"/>
              </a:solidFill>
              <a:latin typeface="Calibri"/>
              <a:ea typeface="Calibri"/>
              <a:cs typeface="Calibri"/>
              <a:sym typeface="Calibri"/>
            </a:endParaRPr>
          </a:p>
          <a:p>
            <a:pPr marL="228600" lvl="0" indent="0" algn="l" rtl="0">
              <a:lnSpc>
                <a:spcPct val="90000"/>
              </a:lnSpc>
              <a:spcBef>
                <a:spcPts val="0"/>
              </a:spcBef>
              <a:spcAft>
                <a:spcPts val="0"/>
              </a:spcAft>
              <a:buNone/>
            </a:pPr>
            <a:endParaRPr sz="2800">
              <a:solidFill>
                <a:schemeClr val="dk1"/>
              </a:solidFill>
              <a:latin typeface="Calibri"/>
              <a:ea typeface="Calibri"/>
              <a:cs typeface="Calibri"/>
              <a:sym typeface="Calibri"/>
            </a:endParaRPr>
          </a:p>
          <a:p>
            <a:pPr marL="685800" lvl="1" indent="-194309" algn="l" rtl="0">
              <a:lnSpc>
                <a:spcPct val="90000"/>
              </a:lnSpc>
              <a:spcBef>
                <a:spcPts val="500"/>
              </a:spcBef>
              <a:spcAft>
                <a:spcPts val="0"/>
              </a:spcAft>
              <a:buClr>
                <a:schemeClr val="dk1"/>
              </a:buClr>
              <a:buSzPct val="100000"/>
              <a:buChar char="•"/>
            </a:pPr>
            <a:r>
              <a:rPr lang="en" sz="2400">
                <a:solidFill>
                  <a:schemeClr val="dk1"/>
                </a:solidFill>
                <a:latin typeface="Calibri"/>
                <a:ea typeface="Calibri"/>
                <a:cs typeface="Calibri"/>
                <a:sym typeface="Calibri"/>
              </a:rPr>
              <a:t>Am I ready to begin making independent decisions?</a:t>
            </a:r>
            <a:endParaRPr sz="2400">
              <a:solidFill>
                <a:schemeClr val="dk1"/>
              </a:solidFill>
              <a:latin typeface="Calibri"/>
              <a:ea typeface="Calibri"/>
              <a:cs typeface="Calibri"/>
              <a:sym typeface="Calibri"/>
            </a:endParaRPr>
          </a:p>
          <a:p>
            <a:pPr marL="685800" lvl="1" indent="-194309" algn="l" rtl="0">
              <a:lnSpc>
                <a:spcPct val="90000"/>
              </a:lnSpc>
              <a:spcBef>
                <a:spcPts val="500"/>
              </a:spcBef>
              <a:spcAft>
                <a:spcPts val="0"/>
              </a:spcAft>
              <a:buClr>
                <a:schemeClr val="dk1"/>
              </a:buClr>
              <a:buSzPct val="100000"/>
              <a:buChar char="•"/>
            </a:pPr>
            <a:r>
              <a:rPr lang="en" sz="2400">
                <a:solidFill>
                  <a:schemeClr val="dk1"/>
                </a:solidFill>
                <a:latin typeface="Calibri"/>
                <a:ea typeface="Calibri"/>
                <a:cs typeface="Calibri"/>
                <a:sym typeface="Calibri"/>
              </a:rPr>
              <a:t>What am I looking for in a college?</a:t>
            </a:r>
            <a:endParaRPr sz="2400">
              <a:solidFill>
                <a:schemeClr val="dk1"/>
              </a:solidFill>
              <a:latin typeface="Calibri"/>
              <a:ea typeface="Calibri"/>
              <a:cs typeface="Calibri"/>
              <a:sym typeface="Calibri"/>
            </a:endParaRPr>
          </a:p>
          <a:p>
            <a:pPr marL="685800" lvl="1" indent="-194309" algn="l" rtl="0">
              <a:lnSpc>
                <a:spcPct val="90000"/>
              </a:lnSpc>
              <a:spcBef>
                <a:spcPts val="500"/>
              </a:spcBef>
              <a:spcAft>
                <a:spcPts val="0"/>
              </a:spcAft>
              <a:buClr>
                <a:schemeClr val="dk1"/>
              </a:buClr>
              <a:buSzPct val="100000"/>
              <a:buChar char="•"/>
            </a:pPr>
            <a:r>
              <a:rPr lang="en" sz="2400">
                <a:solidFill>
                  <a:schemeClr val="dk1"/>
                </a:solidFill>
                <a:latin typeface="Calibri"/>
                <a:ea typeface="Calibri"/>
                <a:cs typeface="Calibri"/>
                <a:sym typeface="Calibri"/>
              </a:rPr>
              <a:t>What kind of support services do I need to be successful?</a:t>
            </a:r>
            <a:endParaRPr sz="2400">
              <a:solidFill>
                <a:schemeClr val="dk1"/>
              </a:solidFill>
              <a:latin typeface="Calibri"/>
              <a:ea typeface="Calibri"/>
              <a:cs typeface="Calibri"/>
              <a:sym typeface="Calibri"/>
            </a:endParaRPr>
          </a:p>
          <a:p>
            <a:pPr marL="685800" lvl="1" indent="-194309" algn="l" rtl="0">
              <a:lnSpc>
                <a:spcPct val="90000"/>
              </a:lnSpc>
              <a:spcBef>
                <a:spcPts val="500"/>
              </a:spcBef>
              <a:spcAft>
                <a:spcPts val="0"/>
              </a:spcAft>
              <a:buClr>
                <a:schemeClr val="dk1"/>
              </a:buClr>
              <a:buSzPct val="100000"/>
              <a:buChar char="•"/>
            </a:pPr>
            <a:r>
              <a:rPr lang="en" sz="2400">
                <a:solidFill>
                  <a:schemeClr val="dk1"/>
                </a:solidFill>
                <a:latin typeface="Calibri"/>
                <a:ea typeface="Calibri"/>
                <a:cs typeface="Calibri"/>
                <a:sym typeface="Calibri"/>
              </a:rPr>
              <a:t>Then the more traditional questions as well</a:t>
            </a:r>
            <a:endParaRPr sz="2400">
              <a:solidFill>
                <a:schemeClr val="dk1"/>
              </a:solidFill>
              <a:latin typeface="Calibri"/>
              <a:ea typeface="Calibri"/>
              <a:cs typeface="Calibri"/>
              <a:sym typeface="Calibri"/>
            </a:endParaRPr>
          </a:p>
          <a:p>
            <a:pPr marL="1143000" lvl="2" indent="-200025" algn="l" rtl="0">
              <a:lnSpc>
                <a:spcPct val="90000"/>
              </a:lnSpc>
              <a:spcBef>
                <a:spcPts val="500"/>
              </a:spcBef>
              <a:spcAft>
                <a:spcPts val="0"/>
              </a:spcAft>
              <a:buClr>
                <a:schemeClr val="dk1"/>
              </a:buClr>
              <a:buSzPct val="100000"/>
              <a:buChar char="•"/>
            </a:pPr>
            <a:r>
              <a:rPr lang="en" sz="2000">
                <a:solidFill>
                  <a:schemeClr val="dk1"/>
                </a:solidFill>
                <a:latin typeface="Calibri"/>
                <a:ea typeface="Calibri"/>
                <a:cs typeface="Calibri"/>
                <a:sym typeface="Calibri"/>
              </a:rPr>
              <a:t>Size</a:t>
            </a:r>
            <a:endParaRPr sz="2000">
              <a:solidFill>
                <a:schemeClr val="dk1"/>
              </a:solidFill>
              <a:latin typeface="Calibri"/>
              <a:ea typeface="Calibri"/>
              <a:cs typeface="Calibri"/>
              <a:sym typeface="Calibri"/>
            </a:endParaRPr>
          </a:p>
          <a:p>
            <a:pPr marL="1143000" lvl="2" indent="-200025" algn="l" rtl="0">
              <a:lnSpc>
                <a:spcPct val="90000"/>
              </a:lnSpc>
              <a:spcBef>
                <a:spcPts val="500"/>
              </a:spcBef>
              <a:spcAft>
                <a:spcPts val="0"/>
              </a:spcAft>
              <a:buClr>
                <a:schemeClr val="dk1"/>
              </a:buClr>
              <a:buSzPct val="100000"/>
              <a:buChar char="•"/>
            </a:pPr>
            <a:r>
              <a:rPr lang="en" sz="2000">
                <a:solidFill>
                  <a:schemeClr val="dk1"/>
                </a:solidFill>
                <a:latin typeface="Calibri"/>
                <a:ea typeface="Calibri"/>
                <a:cs typeface="Calibri"/>
                <a:sym typeface="Calibri"/>
              </a:rPr>
              <a:t>Location</a:t>
            </a:r>
            <a:endParaRPr sz="2000">
              <a:solidFill>
                <a:schemeClr val="dk1"/>
              </a:solidFill>
              <a:latin typeface="Calibri"/>
              <a:ea typeface="Calibri"/>
              <a:cs typeface="Calibri"/>
              <a:sym typeface="Calibri"/>
            </a:endParaRPr>
          </a:p>
          <a:p>
            <a:pPr marL="1143000" lvl="2" indent="-200025" algn="l" rtl="0">
              <a:lnSpc>
                <a:spcPct val="90000"/>
              </a:lnSpc>
              <a:spcBef>
                <a:spcPts val="500"/>
              </a:spcBef>
              <a:spcAft>
                <a:spcPts val="0"/>
              </a:spcAft>
              <a:buClr>
                <a:schemeClr val="dk1"/>
              </a:buClr>
              <a:buSzPct val="100000"/>
              <a:buChar char="•"/>
            </a:pPr>
            <a:r>
              <a:rPr lang="en" sz="2000">
                <a:solidFill>
                  <a:schemeClr val="dk1"/>
                </a:solidFill>
                <a:latin typeface="Calibri"/>
                <a:ea typeface="Calibri"/>
                <a:cs typeface="Calibri"/>
                <a:sym typeface="Calibri"/>
              </a:rPr>
              <a:t>Cost/financial aid</a:t>
            </a:r>
            <a:endParaRPr sz="2000">
              <a:solidFill>
                <a:schemeClr val="dk1"/>
              </a:solidFill>
              <a:latin typeface="Calibri"/>
              <a:ea typeface="Calibri"/>
              <a:cs typeface="Calibri"/>
              <a:sym typeface="Calibri"/>
            </a:endParaRPr>
          </a:p>
          <a:p>
            <a:pPr marL="1143000" lvl="2" indent="-200025" algn="l" rtl="0">
              <a:lnSpc>
                <a:spcPct val="90000"/>
              </a:lnSpc>
              <a:spcBef>
                <a:spcPts val="500"/>
              </a:spcBef>
              <a:spcAft>
                <a:spcPts val="0"/>
              </a:spcAft>
              <a:buClr>
                <a:schemeClr val="dk1"/>
              </a:buClr>
              <a:buSzPct val="100000"/>
              <a:buChar char="•"/>
            </a:pPr>
            <a:r>
              <a:rPr lang="en" sz="2000">
                <a:solidFill>
                  <a:schemeClr val="dk1"/>
                </a:solidFill>
                <a:latin typeface="Calibri"/>
                <a:ea typeface="Calibri"/>
                <a:cs typeface="Calibri"/>
                <a:sym typeface="Calibri"/>
              </a:rPr>
              <a:t>Live on campus vs. commuting</a:t>
            </a:r>
            <a:endParaRPr sz="2000">
              <a:solidFill>
                <a:schemeClr val="dk1"/>
              </a:solidFill>
              <a:latin typeface="Calibri"/>
              <a:ea typeface="Calibri"/>
              <a:cs typeface="Calibri"/>
              <a:sym typeface="Calibri"/>
            </a:endParaRPr>
          </a:p>
          <a:p>
            <a:pPr marL="1143000" lvl="2" indent="-200025" algn="l" rtl="0">
              <a:lnSpc>
                <a:spcPct val="90000"/>
              </a:lnSpc>
              <a:spcBef>
                <a:spcPts val="500"/>
              </a:spcBef>
              <a:spcAft>
                <a:spcPts val="0"/>
              </a:spcAft>
              <a:buClr>
                <a:schemeClr val="dk1"/>
              </a:buClr>
              <a:buSzPct val="100000"/>
              <a:buChar char="•"/>
            </a:pPr>
            <a:r>
              <a:rPr lang="en" sz="2000">
                <a:solidFill>
                  <a:schemeClr val="dk1"/>
                </a:solidFill>
                <a:latin typeface="Calibri"/>
                <a:ea typeface="Calibri"/>
                <a:cs typeface="Calibri"/>
                <a:sym typeface="Calibri"/>
              </a:rPr>
              <a:t>Majors</a:t>
            </a:r>
            <a:endParaRPr sz="2000">
              <a:solidFill>
                <a:schemeClr val="dk1"/>
              </a:solidFill>
              <a:latin typeface="Calibri"/>
              <a:ea typeface="Calibri"/>
              <a:cs typeface="Calibri"/>
              <a:sym typeface="Calibri"/>
            </a:endParaRPr>
          </a:p>
          <a:p>
            <a:pPr marL="1143000" lvl="2" indent="-200025" algn="l" rtl="0">
              <a:lnSpc>
                <a:spcPct val="90000"/>
              </a:lnSpc>
              <a:spcBef>
                <a:spcPts val="500"/>
              </a:spcBef>
              <a:spcAft>
                <a:spcPts val="0"/>
              </a:spcAft>
              <a:buClr>
                <a:schemeClr val="dk1"/>
              </a:buClr>
              <a:buSzPct val="100000"/>
              <a:buChar char="•"/>
            </a:pPr>
            <a:r>
              <a:rPr lang="en" sz="2000">
                <a:solidFill>
                  <a:schemeClr val="dk1"/>
                </a:solidFill>
                <a:latin typeface="Calibri"/>
                <a:ea typeface="Calibri"/>
                <a:cs typeface="Calibri"/>
                <a:sym typeface="Calibri"/>
              </a:rPr>
              <a:t>Other characteristics that are important</a:t>
            </a:r>
            <a:endParaRPr sz="20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1000"/>
                                        <p:tgtEl>
                                          <p:spTgt spid="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
                                            <p:txEl>
                                              <p:pRg st="1" end="1"/>
                                            </p:txEl>
                                          </p:spTgt>
                                        </p:tgtEl>
                                        <p:attrNameLst>
                                          <p:attrName>style.visibility</p:attrName>
                                        </p:attrNameLst>
                                      </p:cBhvr>
                                      <p:to>
                                        <p:strVal val="visible"/>
                                      </p:to>
                                    </p:set>
                                    <p:animEffect transition="in" filter="fade">
                                      <p:cBhvr>
                                        <p:cTn id="12" dur="1000"/>
                                        <p:tgtEl>
                                          <p:spTgt spid="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
                                            <p:txEl>
                                              <p:pRg st="2" end="2"/>
                                            </p:txEl>
                                          </p:spTgt>
                                        </p:tgtEl>
                                        <p:attrNameLst>
                                          <p:attrName>style.visibility</p:attrName>
                                        </p:attrNameLst>
                                      </p:cBhvr>
                                      <p:to>
                                        <p:strVal val="visible"/>
                                      </p:to>
                                    </p:set>
                                    <p:animEffect transition="in" filter="fade">
                                      <p:cBhvr>
                                        <p:cTn id="17" dur="1000"/>
                                        <p:tgtEl>
                                          <p:spTgt spid="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7">
                                            <p:txEl>
                                              <p:pRg st="3" end="3"/>
                                            </p:txEl>
                                          </p:spTgt>
                                        </p:tgtEl>
                                        <p:attrNameLst>
                                          <p:attrName>style.visibility</p:attrName>
                                        </p:attrNameLst>
                                      </p:cBhvr>
                                      <p:to>
                                        <p:strVal val="visible"/>
                                      </p:to>
                                    </p:set>
                                    <p:animEffect transition="in" filter="fade">
                                      <p:cBhvr>
                                        <p:cTn id="22" dur="1000"/>
                                        <p:tgtEl>
                                          <p:spTgt spid="2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7">
                                            <p:txEl>
                                              <p:pRg st="4" end="4"/>
                                            </p:txEl>
                                          </p:spTgt>
                                        </p:tgtEl>
                                        <p:attrNameLst>
                                          <p:attrName>style.visibility</p:attrName>
                                        </p:attrNameLst>
                                      </p:cBhvr>
                                      <p:to>
                                        <p:strVal val="visible"/>
                                      </p:to>
                                    </p:set>
                                    <p:animEffect transition="in" filter="fade">
                                      <p:cBhvr>
                                        <p:cTn id="27" dur="1000"/>
                                        <p:tgtEl>
                                          <p:spTgt spid="2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7">
                                            <p:txEl>
                                              <p:pRg st="5" end="5"/>
                                            </p:txEl>
                                          </p:spTgt>
                                        </p:tgtEl>
                                        <p:attrNameLst>
                                          <p:attrName>style.visibility</p:attrName>
                                        </p:attrNameLst>
                                      </p:cBhvr>
                                      <p:to>
                                        <p:strVal val="visible"/>
                                      </p:to>
                                    </p:set>
                                    <p:animEffect transition="in" filter="fade">
                                      <p:cBhvr>
                                        <p:cTn id="32" dur="1000"/>
                                        <p:tgtEl>
                                          <p:spTgt spid="2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7">
                                            <p:txEl>
                                              <p:pRg st="6" end="6"/>
                                            </p:txEl>
                                          </p:spTgt>
                                        </p:tgtEl>
                                        <p:attrNameLst>
                                          <p:attrName>style.visibility</p:attrName>
                                        </p:attrNameLst>
                                      </p:cBhvr>
                                      <p:to>
                                        <p:strVal val="visible"/>
                                      </p:to>
                                    </p:set>
                                    <p:animEffect transition="in" filter="fade">
                                      <p:cBhvr>
                                        <p:cTn id="37" dur="1000"/>
                                        <p:tgtEl>
                                          <p:spTgt spid="2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7">
                                            <p:txEl>
                                              <p:pRg st="7" end="7"/>
                                            </p:txEl>
                                          </p:spTgt>
                                        </p:tgtEl>
                                        <p:attrNameLst>
                                          <p:attrName>style.visibility</p:attrName>
                                        </p:attrNameLst>
                                      </p:cBhvr>
                                      <p:to>
                                        <p:strVal val="visible"/>
                                      </p:to>
                                    </p:set>
                                    <p:animEffect transition="in" filter="fade">
                                      <p:cBhvr>
                                        <p:cTn id="42" dur="1000"/>
                                        <p:tgtEl>
                                          <p:spTgt spid="22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7">
                                            <p:txEl>
                                              <p:pRg st="8" end="8"/>
                                            </p:txEl>
                                          </p:spTgt>
                                        </p:tgtEl>
                                        <p:attrNameLst>
                                          <p:attrName>style.visibility</p:attrName>
                                        </p:attrNameLst>
                                      </p:cBhvr>
                                      <p:to>
                                        <p:strVal val="visible"/>
                                      </p:to>
                                    </p:set>
                                    <p:animEffect transition="in" filter="fade">
                                      <p:cBhvr>
                                        <p:cTn id="47" dur="1000"/>
                                        <p:tgtEl>
                                          <p:spTgt spid="22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7">
                                            <p:txEl>
                                              <p:pRg st="9" end="9"/>
                                            </p:txEl>
                                          </p:spTgt>
                                        </p:tgtEl>
                                        <p:attrNameLst>
                                          <p:attrName>style.visibility</p:attrName>
                                        </p:attrNameLst>
                                      </p:cBhvr>
                                      <p:to>
                                        <p:strVal val="visible"/>
                                      </p:to>
                                    </p:set>
                                    <p:animEffect transition="in" filter="fade">
                                      <p:cBhvr>
                                        <p:cTn id="52" dur="1000"/>
                                        <p:tgtEl>
                                          <p:spTgt spid="22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7">
                                            <p:txEl>
                                              <p:pRg st="10" end="10"/>
                                            </p:txEl>
                                          </p:spTgt>
                                        </p:tgtEl>
                                        <p:attrNameLst>
                                          <p:attrName>style.visibility</p:attrName>
                                        </p:attrNameLst>
                                      </p:cBhvr>
                                      <p:to>
                                        <p:strVal val="visible"/>
                                      </p:to>
                                    </p:set>
                                    <p:animEffect transition="in" filter="fade">
                                      <p:cBhvr>
                                        <p:cTn id="57" dur="1000"/>
                                        <p:tgtEl>
                                          <p:spTgt spid="22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7">
                                            <p:txEl>
                                              <p:pRg st="11" end="11"/>
                                            </p:txEl>
                                          </p:spTgt>
                                        </p:tgtEl>
                                        <p:attrNameLst>
                                          <p:attrName>style.visibility</p:attrName>
                                        </p:attrNameLst>
                                      </p:cBhvr>
                                      <p:to>
                                        <p:strVal val="visible"/>
                                      </p:to>
                                    </p:set>
                                    <p:animEffect transition="in" filter="fade">
                                      <p:cBhvr>
                                        <p:cTn id="62" dur="1000"/>
                                        <p:tgtEl>
                                          <p:spTgt spid="22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7">
                                            <p:txEl>
                                              <p:pRg st="12" end="12"/>
                                            </p:txEl>
                                          </p:spTgt>
                                        </p:tgtEl>
                                        <p:attrNameLst>
                                          <p:attrName>style.visibility</p:attrName>
                                        </p:attrNameLst>
                                      </p:cBhvr>
                                      <p:to>
                                        <p:strVal val="visible"/>
                                      </p:to>
                                    </p:set>
                                    <p:animEffect transition="in" filter="fade">
                                      <p:cBhvr>
                                        <p:cTn id="67" dur="1000"/>
                                        <p:tgtEl>
                                          <p:spTgt spid="22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7">
                                            <p:txEl>
                                              <p:pRg st="0" end="0"/>
                                            </p:txEl>
                                          </p:spTgt>
                                        </p:tgtEl>
                                        <p:attrNameLst>
                                          <p:attrName>style.visibility</p:attrName>
                                        </p:attrNameLst>
                                      </p:cBhvr>
                                      <p:to>
                                        <p:strVal val="visible"/>
                                      </p:to>
                                    </p:set>
                                    <p:animEffect transition="in" filter="fade">
                                      <p:cBhvr>
                                        <p:cTn id="72" dur="1000"/>
                                        <p:tgtEl>
                                          <p:spTgt spid="227">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7">
                                            <p:txEl>
                                              <p:pRg st="1" end="1"/>
                                            </p:txEl>
                                          </p:spTgt>
                                        </p:tgtEl>
                                        <p:attrNameLst>
                                          <p:attrName>style.visibility</p:attrName>
                                        </p:attrNameLst>
                                      </p:cBhvr>
                                      <p:to>
                                        <p:strVal val="visible"/>
                                      </p:to>
                                    </p:set>
                                    <p:animEffect transition="in" filter="fade">
                                      <p:cBhvr>
                                        <p:cTn id="77" dur="1000"/>
                                        <p:tgtEl>
                                          <p:spTgt spid="227">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7">
                                            <p:txEl>
                                              <p:pRg st="2" end="2"/>
                                            </p:txEl>
                                          </p:spTgt>
                                        </p:tgtEl>
                                        <p:attrNameLst>
                                          <p:attrName>style.visibility</p:attrName>
                                        </p:attrNameLst>
                                      </p:cBhvr>
                                      <p:to>
                                        <p:strVal val="visible"/>
                                      </p:to>
                                    </p:set>
                                    <p:animEffect transition="in" filter="fade">
                                      <p:cBhvr>
                                        <p:cTn id="82" dur="1000"/>
                                        <p:tgtEl>
                                          <p:spTgt spid="227">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27">
                                            <p:txEl>
                                              <p:pRg st="3" end="3"/>
                                            </p:txEl>
                                          </p:spTgt>
                                        </p:tgtEl>
                                        <p:attrNameLst>
                                          <p:attrName>style.visibility</p:attrName>
                                        </p:attrNameLst>
                                      </p:cBhvr>
                                      <p:to>
                                        <p:strVal val="visible"/>
                                      </p:to>
                                    </p:set>
                                    <p:animEffect transition="in" filter="fade">
                                      <p:cBhvr>
                                        <p:cTn id="87" dur="1000"/>
                                        <p:tgtEl>
                                          <p:spTgt spid="227">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27">
                                            <p:txEl>
                                              <p:pRg st="4" end="4"/>
                                            </p:txEl>
                                          </p:spTgt>
                                        </p:tgtEl>
                                        <p:attrNameLst>
                                          <p:attrName>style.visibility</p:attrName>
                                        </p:attrNameLst>
                                      </p:cBhvr>
                                      <p:to>
                                        <p:strVal val="visible"/>
                                      </p:to>
                                    </p:set>
                                    <p:animEffect transition="in" filter="fade">
                                      <p:cBhvr>
                                        <p:cTn id="92" dur="1000"/>
                                        <p:tgtEl>
                                          <p:spTgt spid="227">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27">
                                            <p:txEl>
                                              <p:pRg st="5" end="5"/>
                                            </p:txEl>
                                          </p:spTgt>
                                        </p:tgtEl>
                                        <p:attrNameLst>
                                          <p:attrName>style.visibility</p:attrName>
                                        </p:attrNameLst>
                                      </p:cBhvr>
                                      <p:to>
                                        <p:strVal val="visible"/>
                                      </p:to>
                                    </p:set>
                                    <p:animEffect transition="in" filter="fade">
                                      <p:cBhvr>
                                        <p:cTn id="97" dur="1000"/>
                                        <p:tgtEl>
                                          <p:spTgt spid="227">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27">
                                            <p:txEl>
                                              <p:pRg st="6" end="6"/>
                                            </p:txEl>
                                          </p:spTgt>
                                        </p:tgtEl>
                                        <p:attrNameLst>
                                          <p:attrName>style.visibility</p:attrName>
                                        </p:attrNameLst>
                                      </p:cBhvr>
                                      <p:to>
                                        <p:strVal val="visible"/>
                                      </p:to>
                                    </p:set>
                                    <p:animEffect transition="in" filter="fade">
                                      <p:cBhvr>
                                        <p:cTn id="102" dur="1000"/>
                                        <p:tgtEl>
                                          <p:spTgt spid="227">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27">
                                            <p:txEl>
                                              <p:pRg st="7" end="7"/>
                                            </p:txEl>
                                          </p:spTgt>
                                        </p:tgtEl>
                                        <p:attrNameLst>
                                          <p:attrName>style.visibility</p:attrName>
                                        </p:attrNameLst>
                                      </p:cBhvr>
                                      <p:to>
                                        <p:strVal val="visible"/>
                                      </p:to>
                                    </p:set>
                                    <p:animEffect transition="in" filter="fade">
                                      <p:cBhvr>
                                        <p:cTn id="107" dur="1000"/>
                                        <p:tgtEl>
                                          <p:spTgt spid="227">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27">
                                            <p:txEl>
                                              <p:pRg st="8" end="8"/>
                                            </p:txEl>
                                          </p:spTgt>
                                        </p:tgtEl>
                                        <p:attrNameLst>
                                          <p:attrName>style.visibility</p:attrName>
                                        </p:attrNameLst>
                                      </p:cBhvr>
                                      <p:to>
                                        <p:strVal val="visible"/>
                                      </p:to>
                                    </p:set>
                                    <p:animEffect transition="in" filter="fade">
                                      <p:cBhvr>
                                        <p:cTn id="112" dur="1000"/>
                                        <p:tgtEl>
                                          <p:spTgt spid="227">
                                            <p:txEl>
                                              <p:pRg st="8" end="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27">
                                            <p:txEl>
                                              <p:pRg st="9" end="9"/>
                                            </p:txEl>
                                          </p:spTgt>
                                        </p:tgtEl>
                                        <p:attrNameLst>
                                          <p:attrName>style.visibility</p:attrName>
                                        </p:attrNameLst>
                                      </p:cBhvr>
                                      <p:to>
                                        <p:strVal val="visible"/>
                                      </p:to>
                                    </p:set>
                                    <p:animEffect transition="in" filter="fade">
                                      <p:cBhvr>
                                        <p:cTn id="117" dur="1000"/>
                                        <p:tgtEl>
                                          <p:spTgt spid="227">
                                            <p:txEl>
                                              <p:pRg st="9" end="9"/>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27">
                                            <p:txEl>
                                              <p:pRg st="10" end="10"/>
                                            </p:txEl>
                                          </p:spTgt>
                                        </p:tgtEl>
                                        <p:attrNameLst>
                                          <p:attrName>style.visibility</p:attrName>
                                        </p:attrNameLst>
                                      </p:cBhvr>
                                      <p:to>
                                        <p:strVal val="visible"/>
                                      </p:to>
                                    </p:set>
                                    <p:animEffect transition="in" filter="fade">
                                      <p:cBhvr>
                                        <p:cTn id="122" dur="1000"/>
                                        <p:tgtEl>
                                          <p:spTgt spid="227">
                                            <p:txEl>
                                              <p:pRg st="10" end="1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227">
                                            <p:txEl>
                                              <p:pRg st="11" end="11"/>
                                            </p:txEl>
                                          </p:spTgt>
                                        </p:tgtEl>
                                        <p:attrNameLst>
                                          <p:attrName>style.visibility</p:attrName>
                                        </p:attrNameLst>
                                      </p:cBhvr>
                                      <p:to>
                                        <p:strVal val="visible"/>
                                      </p:to>
                                    </p:set>
                                    <p:animEffect transition="in" filter="fade">
                                      <p:cBhvr>
                                        <p:cTn id="127" dur="1000"/>
                                        <p:tgtEl>
                                          <p:spTgt spid="227">
                                            <p:txEl>
                                              <p:pRg st="11" end="11"/>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227">
                                            <p:txEl>
                                              <p:pRg st="12" end="12"/>
                                            </p:txEl>
                                          </p:spTgt>
                                        </p:tgtEl>
                                        <p:attrNameLst>
                                          <p:attrName>style.visibility</p:attrName>
                                        </p:attrNameLst>
                                      </p:cBhvr>
                                      <p:to>
                                        <p:strVal val="visible"/>
                                      </p:to>
                                    </p:set>
                                    <p:animEffect transition="in" filter="fade">
                                      <p:cBhvr>
                                        <p:cTn id="132" dur="1000"/>
                                        <p:tgtEl>
                                          <p:spTgt spid="22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388225" y="13887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45945"/>
              <a:buFont typeface="Calibri"/>
              <a:buNone/>
            </a:pPr>
            <a:r>
              <a:rPr lang="en" sz="4111">
                <a:latin typeface="Calibri"/>
                <a:ea typeface="Calibri"/>
                <a:cs typeface="Calibri"/>
                <a:sym typeface="Calibri"/>
              </a:rPr>
              <a:t>Important Skills to Have</a:t>
            </a:r>
            <a:endParaRPr sz="4111">
              <a:latin typeface="Calibri"/>
              <a:ea typeface="Calibri"/>
              <a:cs typeface="Calibri"/>
              <a:sym typeface="Calibri"/>
            </a:endParaRPr>
          </a:p>
          <a:p>
            <a:pPr marL="0" lvl="0" indent="0" algn="l" rtl="0">
              <a:spcBef>
                <a:spcPts val="0"/>
              </a:spcBef>
              <a:spcAft>
                <a:spcPts val="0"/>
              </a:spcAft>
              <a:buNone/>
            </a:pPr>
            <a:endParaRPr sz="2688"/>
          </a:p>
        </p:txBody>
      </p:sp>
      <p:sp>
        <p:nvSpPr>
          <p:cNvPr id="233" name="Google Shape;233;p37"/>
          <p:cNvSpPr txBox="1">
            <a:spLocks noGrp="1"/>
          </p:cNvSpPr>
          <p:nvPr>
            <p:ph type="body" idx="1"/>
          </p:nvPr>
        </p:nvSpPr>
        <p:spPr>
          <a:xfrm>
            <a:off x="311700" y="780700"/>
            <a:ext cx="8520600" cy="4148400"/>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Clr>
                <a:schemeClr val="dk1"/>
              </a:buClr>
              <a:buSzPts val="358"/>
              <a:buFont typeface="Arial"/>
              <a:buNone/>
            </a:pPr>
            <a:r>
              <a:rPr lang="en" sz="1480">
                <a:solidFill>
                  <a:schemeClr val="dk1"/>
                </a:solidFill>
                <a:latin typeface="Calibri"/>
                <a:ea typeface="Calibri"/>
                <a:cs typeface="Calibri"/>
                <a:sym typeface="Calibri"/>
              </a:rPr>
              <a:t>Advocacy-being able to communicate one’s needs and rights</a:t>
            </a:r>
            <a:endParaRPr sz="1480">
              <a:solidFill>
                <a:srgbClr val="888888"/>
              </a:solidFill>
              <a:latin typeface="Calibri"/>
              <a:ea typeface="Calibri"/>
              <a:cs typeface="Calibri"/>
              <a:sym typeface="Calibri"/>
            </a:endParaRPr>
          </a:p>
          <a:p>
            <a:pPr marL="0" lvl="0" indent="0" algn="l" rtl="0">
              <a:lnSpc>
                <a:spcPct val="70000"/>
              </a:lnSpc>
              <a:spcBef>
                <a:spcPts val="1000"/>
              </a:spcBef>
              <a:spcAft>
                <a:spcPts val="0"/>
              </a:spcAft>
              <a:buClr>
                <a:schemeClr val="dk1"/>
              </a:buClr>
              <a:buSzPts val="358"/>
              <a:buFont typeface="Arial"/>
              <a:buNone/>
            </a:pPr>
            <a:r>
              <a:rPr lang="en" sz="1480">
                <a:solidFill>
                  <a:schemeClr val="dk1"/>
                </a:solidFill>
                <a:latin typeface="Calibri"/>
                <a:ea typeface="Calibri"/>
                <a:cs typeface="Calibri"/>
                <a:sym typeface="Calibri"/>
              </a:rPr>
              <a:t>Academic Skills</a:t>
            </a:r>
            <a:endParaRPr sz="1480">
              <a:solidFill>
                <a:srgbClr val="888888"/>
              </a:solidFill>
              <a:latin typeface="Calibri"/>
              <a:ea typeface="Calibri"/>
              <a:cs typeface="Calibri"/>
              <a:sym typeface="Calibri"/>
            </a:endParaRPr>
          </a:p>
          <a:p>
            <a:pPr marL="0" lvl="0" indent="0" algn="l" rtl="0">
              <a:lnSpc>
                <a:spcPct val="70000"/>
              </a:lnSpc>
              <a:spcBef>
                <a:spcPts val="1000"/>
              </a:spcBef>
              <a:spcAft>
                <a:spcPts val="0"/>
              </a:spcAft>
              <a:buClr>
                <a:schemeClr val="dk1"/>
              </a:buClr>
              <a:buSzPts val="358"/>
              <a:buFont typeface="Arial"/>
              <a:buNone/>
            </a:pPr>
            <a:r>
              <a:rPr lang="en" sz="1480">
                <a:solidFill>
                  <a:schemeClr val="dk1"/>
                </a:solidFill>
                <a:latin typeface="Calibri"/>
                <a:ea typeface="Calibri"/>
                <a:cs typeface="Calibri"/>
                <a:sym typeface="Calibri"/>
              </a:rPr>
              <a:t>	Reading and writing</a:t>
            </a:r>
            <a:endParaRPr sz="1480">
              <a:solidFill>
                <a:srgbClr val="888888"/>
              </a:solidFill>
              <a:latin typeface="Calibri"/>
              <a:ea typeface="Calibri"/>
              <a:cs typeface="Calibri"/>
              <a:sym typeface="Calibri"/>
            </a:endParaRPr>
          </a:p>
          <a:p>
            <a:pPr marL="0" lvl="0" indent="0" algn="l" rtl="0">
              <a:lnSpc>
                <a:spcPct val="70000"/>
              </a:lnSpc>
              <a:spcBef>
                <a:spcPts val="1000"/>
              </a:spcBef>
              <a:spcAft>
                <a:spcPts val="0"/>
              </a:spcAft>
              <a:buClr>
                <a:schemeClr val="dk1"/>
              </a:buClr>
              <a:buSzPts val="358"/>
              <a:buFont typeface="Arial"/>
              <a:buNone/>
            </a:pPr>
            <a:r>
              <a:rPr lang="en" sz="1480">
                <a:solidFill>
                  <a:schemeClr val="dk1"/>
                </a:solidFill>
                <a:latin typeface="Calibri"/>
                <a:ea typeface="Calibri"/>
                <a:cs typeface="Calibri"/>
                <a:sym typeface="Calibri"/>
              </a:rPr>
              <a:t>	Study Habits</a:t>
            </a:r>
            <a:endParaRPr sz="1480">
              <a:solidFill>
                <a:srgbClr val="888888"/>
              </a:solidFill>
              <a:latin typeface="Calibri"/>
              <a:ea typeface="Calibri"/>
              <a:cs typeface="Calibri"/>
              <a:sym typeface="Calibri"/>
            </a:endParaRPr>
          </a:p>
          <a:p>
            <a:pPr marL="0" lvl="0" indent="0" algn="l" rtl="0">
              <a:lnSpc>
                <a:spcPct val="70000"/>
              </a:lnSpc>
              <a:spcBef>
                <a:spcPts val="1000"/>
              </a:spcBef>
              <a:spcAft>
                <a:spcPts val="0"/>
              </a:spcAft>
              <a:buClr>
                <a:schemeClr val="dk1"/>
              </a:buClr>
              <a:buSzPts val="358"/>
              <a:buFont typeface="Arial"/>
              <a:buNone/>
            </a:pPr>
            <a:r>
              <a:rPr lang="en" sz="1480">
                <a:solidFill>
                  <a:schemeClr val="dk1"/>
                </a:solidFill>
                <a:latin typeface="Calibri"/>
                <a:ea typeface="Calibri"/>
                <a:cs typeface="Calibri"/>
                <a:sym typeface="Calibri"/>
              </a:rPr>
              <a:t>	Prepared for class and timely completion of assignments</a:t>
            </a:r>
            <a:endParaRPr sz="1480">
              <a:solidFill>
                <a:srgbClr val="888888"/>
              </a:solidFill>
              <a:latin typeface="Calibri"/>
              <a:ea typeface="Calibri"/>
              <a:cs typeface="Calibri"/>
              <a:sym typeface="Calibri"/>
            </a:endParaRPr>
          </a:p>
          <a:p>
            <a:pPr marL="0" lvl="0" indent="0" algn="l" rtl="0">
              <a:lnSpc>
                <a:spcPct val="70000"/>
              </a:lnSpc>
              <a:spcBef>
                <a:spcPts val="1000"/>
              </a:spcBef>
              <a:spcAft>
                <a:spcPts val="0"/>
              </a:spcAft>
              <a:buClr>
                <a:schemeClr val="dk1"/>
              </a:buClr>
              <a:buSzPts val="358"/>
              <a:buFont typeface="Arial"/>
              <a:buNone/>
            </a:pPr>
            <a:r>
              <a:rPr lang="en" sz="1480">
                <a:solidFill>
                  <a:schemeClr val="dk1"/>
                </a:solidFill>
                <a:latin typeface="Calibri"/>
                <a:ea typeface="Calibri"/>
                <a:cs typeface="Calibri"/>
                <a:sym typeface="Calibri"/>
              </a:rPr>
              <a:t>Personal Skills</a:t>
            </a:r>
            <a:endParaRPr sz="1480">
              <a:solidFill>
                <a:srgbClr val="888888"/>
              </a:solidFill>
              <a:latin typeface="Calibri"/>
              <a:ea typeface="Calibri"/>
              <a:cs typeface="Calibri"/>
              <a:sym typeface="Calibri"/>
            </a:endParaRPr>
          </a:p>
          <a:p>
            <a:pPr marL="0" lvl="0" indent="0" algn="l" rtl="0">
              <a:lnSpc>
                <a:spcPct val="70000"/>
              </a:lnSpc>
              <a:spcBef>
                <a:spcPts val="1000"/>
              </a:spcBef>
              <a:spcAft>
                <a:spcPts val="0"/>
              </a:spcAft>
              <a:buClr>
                <a:schemeClr val="dk1"/>
              </a:buClr>
              <a:buSzPts val="358"/>
              <a:buFont typeface="Arial"/>
              <a:buNone/>
            </a:pPr>
            <a:r>
              <a:rPr lang="en" sz="1480">
                <a:solidFill>
                  <a:schemeClr val="dk1"/>
                </a:solidFill>
                <a:latin typeface="Calibri"/>
                <a:ea typeface="Calibri"/>
                <a:cs typeface="Calibri"/>
                <a:sym typeface="Calibri"/>
              </a:rPr>
              <a:t>	Interacting with others in classroom</a:t>
            </a:r>
            <a:endParaRPr sz="1480">
              <a:solidFill>
                <a:srgbClr val="888888"/>
              </a:solidFill>
              <a:latin typeface="Calibri"/>
              <a:ea typeface="Calibri"/>
              <a:cs typeface="Calibri"/>
              <a:sym typeface="Calibri"/>
            </a:endParaRPr>
          </a:p>
          <a:p>
            <a:pPr marL="0" lvl="0" indent="0" algn="l" rtl="0">
              <a:lnSpc>
                <a:spcPct val="70000"/>
              </a:lnSpc>
              <a:spcBef>
                <a:spcPts val="1000"/>
              </a:spcBef>
              <a:spcAft>
                <a:spcPts val="0"/>
              </a:spcAft>
              <a:buClr>
                <a:schemeClr val="dk1"/>
              </a:buClr>
              <a:buSzPts val="358"/>
              <a:buFont typeface="Arial"/>
              <a:buNone/>
            </a:pPr>
            <a:r>
              <a:rPr lang="en" sz="1480">
                <a:solidFill>
                  <a:schemeClr val="dk1"/>
                </a:solidFill>
                <a:latin typeface="Calibri"/>
                <a:ea typeface="Calibri"/>
                <a:cs typeface="Calibri"/>
                <a:sym typeface="Calibri"/>
              </a:rPr>
              <a:t>	Social interaction on campus and in residence halls</a:t>
            </a:r>
            <a:endParaRPr sz="1480">
              <a:solidFill>
                <a:srgbClr val="888888"/>
              </a:solidFill>
              <a:latin typeface="Calibri"/>
              <a:ea typeface="Calibri"/>
              <a:cs typeface="Calibri"/>
              <a:sym typeface="Calibri"/>
            </a:endParaRPr>
          </a:p>
          <a:p>
            <a:pPr marL="0" lvl="0" indent="0" algn="l" rtl="0">
              <a:lnSpc>
                <a:spcPct val="70000"/>
              </a:lnSpc>
              <a:spcBef>
                <a:spcPts val="1000"/>
              </a:spcBef>
              <a:spcAft>
                <a:spcPts val="0"/>
              </a:spcAft>
              <a:buClr>
                <a:schemeClr val="dk1"/>
              </a:buClr>
              <a:buSzPts val="358"/>
              <a:buFont typeface="Arial"/>
              <a:buNone/>
            </a:pPr>
            <a:r>
              <a:rPr lang="en" sz="1480">
                <a:solidFill>
                  <a:schemeClr val="dk1"/>
                </a:solidFill>
                <a:latin typeface="Calibri"/>
                <a:ea typeface="Calibri"/>
                <a:cs typeface="Calibri"/>
                <a:sym typeface="Calibri"/>
              </a:rPr>
              <a:t>	Ability to accept feedback/criticism/rejection</a:t>
            </a:r>
            <a:endParaRPr sz="1480">
              <a:solidFill>
                <a:srgbClr val="888888"/>
              </a:solidFill>
              <a:latin typeface="Calibri"/>
              <a:ea typeface="Calibri"/>
              <a:cs typeface="Calibri"/>
              <a:sym typeface="Calibri"/>
            </a:endParaRPr>
          </a:p>
          <a:p>
            <a:pPr marL="0" lvl="0" indent="0" algn="l" rtl="0">
              <a:lnSpc>
                <a:spcPct val="70000"/>
              </a:lnSpc>
              <a:spcBef>
                <a:spcPts val="1000"/>
              </a:spcBef>
              <a:spcAft>
                <a:spcPts val="0"/>
              </a:spcAft>
              <a:buClr>
                <a:schemeClr val="dk1"/>
              </a:buClr>
              <a:buSzPts val="358"/>
              <a:buFont typeface="Arial"/>
              <a:buNone/>
            </a:pPr>
            <a:r>
              <a:rPr lang="en" sz="1480">
                <a:solidFill>
                  <a:schemeClr val="dk1"/>
                </a:solidFill>
                <a:latin typeface="Calibri"/>
                <a:ea typeface="Calibri"/>
                <a:cs typeface="Calibri"/>
                <a:sym typeface="Calibri"/>
              </a:rPr>
              <a:t>Independent Living Skills</a:t>
            </a:r>
            <a:endParaRPr sz="1480">
              <a:solidFill>
                <a:srgbClr val="888888"/>
              </a:solidFill>
              <a:latin typeface="Calibri"/>
              <a:ea typeface="Calibri"/>
              <a:cs typeface="Calibri"/>
              <a:sym typeface="Calibri"/>
            </a:endParaRPr>
          </a:p>
          <a:p>
            <a:pPr marL="0" lvl="0" indent="0" algn="l" rtl="0">
              <a:lnSpc>
                <a:spcPct val="70000"/>
              </a:lnSpc>
              <a:spcBef>
                <a:spcPts val="1000"/>
              </a:spcBef>
              <a:spcAft>
                <a:spcPts val="0"/>
              </a:spcAft>
              <a:buClr>
                <a:schemeClr val="dk1"/>
              </a:buClr>
              <a:buSzPts val="358"/>
              <a:buFont typeface="Arial"/>
              <a:buNone/>
            </a:pPr>
            <a:r>
              <a:rPr lang="en" sz="1480">
                <a:solidFill>
                  <a:schemeClr val="dk1"/>
                </a:solidFill>
                <a:latin typeface="Calibri"/>
                <a:ea typeface="Calibri"/>
                <a:cs typeface="Calibri"/>
                <a:sym typeface="Calibri"/>
              </a:rPr>
              <a:t>	Knowing medical needs</a:t>
            </a:r>
            <a:endParaRPr sz="1480">
              <a:solidFill>
                <a:srgbClr val="888888"/>
              </a:solidFill>
              <a:latin typeface="Calibri"/>
              <a:ea typeface="Calibri"/>
              <a:cs typeface="Calibri"/>
              <a:sym typeface="Calibri"/>
            </a:endParaRPr>
          </a:p>
          <a:p>
            <a:pPr marL="0" lvl="0" indent="0" algn="l" rtl="0">
              <a:lnSpc>
                <a:spcPct val="70000"/>
              </a:lnSpc>
              <a:spcBef>
                <a:spcPts val="1000"/>
              </a:spcBef>
              <a:spcAft>
                <a:spcPts val="0"/>
              </a:spcAft>
              <a:buClr>
                <a:schemeClr val="dk1"/>
              </a:buClr>
              <a:buSzPts val="358"/>
              <a:buFont typeface="Arial"/>
              <a:buNone/>
            </a:pPr>
            <a:r>
              <a:rPr lang="en" sz="1480">
                <a:solidFill>
                  <a:schemeClr val="dk1"/>
                </a:solidFill>
                <a:latin typeface="Calibri"/>
                <a:ea typeface="Calibri"/>
                <a:cs typeface="Calibri"/>
                <a:sym typeface="Calibri"/>
              </a:rPr>
              <a:t>	How to do laundry</a:t>
            </a:r>
            <a:endParaRPr sz="1480">
              <a:solidFill>
                <a:srgbClr val="888888"/>
              </a:solidFill>
              <a:latin typeface="Calibri"/>
              <a:ea typeface="Calibri"/>
              <a:cs typeface="Calibri"/>
              <a:sym typeface="Calibri"/>
            </a:endParaRPr>
          </a:p>
          <a:p>
            <a:pPr marL="0" lvl="0" indent="0" algn="l" rtl="0">
              <a:lnSpc>
                <a:spcPct val="70000"/>
              </a:lnSpc>
              <a:spcBef>
                <a:spcPts val="1000"/>
              </a:spcBef>
              <a:spcAft>
                <a:spcPts val="0"/>
              </a:spcAft>
              <a:buClr>
                <a:schemeClr val="dk1"/>
              </a:buClr>
              <a:buSzPts val="358"/>
              <a:buFont typeface="Arial"/>
              <a:buNone/>
            </a:pPr>
            <a:r>
              <a:rPr lang="en" sz="1480">
                <a:solidFill>
                  <a:schemeClr val="dk1"/>
                </a:solidFill>
                <a:latin typeface="Calibri"/>
                <a:ea typeface="Calibri"/>
                <a:cs typeface="Calibri"/>
                <a:sym typeface="Calibri"/>
              </a:rPr>
              <a:t>	Transportation</a:t>
            </a:r>
            <a:endParaRPr sz="1480">
              <a:solidFill>
                <a:srgbClr val="888888"/>
              </a:solidFill>
              <a:latin typeface="Calibri"/>
              <a:ea typeface="Calibri"/>
              <a:cs typeface="Calibri"/>
              <a:sym typeface="Calibri"/>
            </a:endParaRPr>
          </a:p>
          <a:p>
            <a:pPr marL="0" lvl="0" indent="0" algn="l" rtl="0">
              <a:lnSpc>
                <a:spcPct val="70000"/>
              </a:lnSpc>
              <a:spcBef>
                <a:spcPts val="1000"/>
              </a:spcBef>
              <a:spcAft>
                <a:spcPts val="0"/>
              </a:spcAft>
              <a:buClr>
                <a:schemeClr val="dk1"/>
              </a:buClr>
              <a:buSzPts val="358"/>
              <a:buFont typeface="Arial"/>
              <a:buNone/>
            </a:pPr>
            <a:r>
              <a:rPr lang="en" sz="1480">
                <a:solidFill>
                  <a:schemeClr val="dk1"/>
                </a:solidFill>
                <a:latin typeface="Calibri"/>
                <a:ea typeface="Calibri"/>
                <a:cs typeface="Calibri"/>
                <a:sym typeface="Calibri"/>
              </a:rPr>
              <a:t>	Executive functioning skills-organizing/time management/initiating tasks</a:t>
            </a:r>
            <a:endParaRPr sz="1480">
              <a:solidFill>
                <a:srgbClr val="888888"/>
              </a:solidFill>
              <a:latin typeface="Calibri"/>
              <a:ea typeface="Calibri"/>
              <a:cs typeface="Calibri"/>
              <a:sym typeface="Calibri"/>
            </a:endParaRPr>
          </a:p>
          <a:p>
            <a:pPr marL="0" lvl="0" indent="0" algn="l" rtl="0">
              <a:lnSpc>
                <a:spcPct val="70000"/>
              </a:lnSpc>
              <a:spcBef>
                <a:spcPts val="1000"/>
              </a:spcBef>
              <a:spcAft>
                <a:spcPts val="0"/>
              </a:spcAft>
              <a:buClr>
                <a:srgbClr val="888888"/>
              </a:buClr>
              <a:buSzPts val="358"/>
              <a:buFont typeface="Arial"/>
              <a:buNone/>
            </a:pPr>
            <a:endParaRPr sz="1480">
              <a:solidFill>
                <a:srgbClr val="888888"/>
              </a:solidFill>
              <a:latin typeface="Calibri"/>
              <a:ea typeface="Calibri"/>
              <a:cs typeface="Calibri"/>
              <a:sym typeface="Calibri"/>
            </a:endParaRPr>
          </a:p>
          <a:p>
            <a:pPr marL="0" lvl="0" indent="0" algn="l" rtl="0">
              <a:lnSpc>
                <a:spcPct val="95000"/>
              </a:lnSpc>
              <a:spcBef>
                <a:spcPts val="0"/>
              </a:spcBef>
              <a:spcAft>
                <a:spcPts val="1200"/>
              </a:spcAft>
              <a:buSzPts val="358"/>
              <a:buNone/>
            </a:pPr>
            <a:endParaRPr sz="1285">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animEffect transition="in" filter="fade">
                                      <p:cBhvr>
                                        <p:cTn id="7" dur="1000"/>
                                        <p:tgtEl>
                                          <p:spTgt spid="2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xEl>
                                              <p:pRg st="1" end="1"/>
                                            </p:txEl>
                                          </p:spTgt>
                                        </p:tgtEl>
                                        <p:attrNameLst>
                                          <p:attrName>style.visibility</p:attrName>
                                        </p:attrNameLst>
                                      </p:cBhvr>
                                      <p:to>
                                        <p:strVal val="visible"/>
                                      </p:to>
                                    </p:set>
                                    <p:animEffect transition="in" filter="fade">
                                      <p:cBhvr>
                                        <p:cTn id="12" dur="1000"/>
                                        <p:tgtEl>
                                          <p:spTgt spid="2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xEl>
                                              <p:pRg st="2" end="2"/>
                                            </p:txEl>
                                          </p:spTgt>
                                        </p:tgtEl>
                                        <p:attrNameLst>
                                          <p:attrName>style.visibility</p:attrName>
                                        </p:attrNameLst>
                                      </p:cBhvr>
                                      <p:to>
                                        <p:strVal val="visible"/>
                                      </p:to>
                                    </p:set>
                                    <p:animEffect transition="in" filter="fade">
                                      <p:cBhvr>
                                        <p:cTn id="17" dur="1000"/>
                                        <p:tgtEl>
                                          <p:spTgt spid="2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3">
                                            <p:txEl>
                                              <p:pRg st="3" end="3"/>
                                            </p:txEl>
                                          </p:spTgt>
                                        </p:tgtEl>
                                        <p:attrNameLst>
                                          <p:attrName>style.visibility</p:attrName>
                                        </p:attrNameLst>
                                      </p:cBhvr>
                                      <p:to>
                                        <p:strVal val="visible"/>
                                      </p:to>
                                    </p:set>
                                    <p:animEffect transition="in" filter="fade">
                                      <p:cBhvr>
                                        <p:cTn id="22" dur="1000"/>
                                        <p:tgtEl>
                                          <p:spTgt spid="2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3">
                                            <p:txEl>
                                              <p:pRg st="4" end="4"/>
                                            </p:txEl>
                                          </p:spTgt>
                                        </p:tgtEl>
                                        <p:attrNameLst>
                                          <p:attrName>style.visibility</p:attrName>
                                        </p:attrNameLst>
                                      </p:cBhvr>
                                      <p:to>
                                        <p:strVal val="visible"/>
                                      </p:to>
                                    </p:set>
                                    <p:animEffect transition="in" filter="fade">
                                      <p:cBhvr>
                                        <p:cTn id="27" dur="1000"/>
                                        <p:tgtEl>
                                          <p:spTgt spid="2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3">
                                            <p:txEl>
                                              <p:pRg st="5" end="5"/>
                                            </p:txEl>
                                          </p:spTgt>
                                        </p:tgtEl>
                                        <p:attrNameLst>
                                          <p:attrName>style.visibility</p:attrName>
                                        </p:attrNameLst>
                                      </p:cBhvr>
                                      <p:to>
                                        <p:strVal val="visible"/>
                                      </p:to>
                                    </p:set>
                                    <p:animEffect transition="in" filter="fade">
                                      <p:cBhvr>
                                        <p:cTn id="32" dur="1000"/>
                                        <p:tgtEl>
                                          <p:spTgt spid="2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3">
                                            <p:txEl>
                                              <p:pRg st="6" end="6"/>
                                            </p:txEl>
                                          </p:spTgt>
                                        </p:tgtEl>
                                        <p:attrNameLst>
                                          <p:attrName>style.visibility</p:attrName>
                                        </p:attrNameLst>
                                      </p:cBhvr>
                                      <p:to>
                                        <p:strVal val="visible"/>
                                      </p:to>
                                    </p:set>
                                    <p:animEffect transition="in" filter="fade">
                                      <p:cBhvr>
                                        <p:cTn id="37" dur="1000"/>
                                        <p:tgtEl>
                                          <p:spTgt spid="23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3">
                                            <p:txEl>
                                              <p:pRg st="7" end="7"/>
                                            </p:txEl>
                                          </p:spTgt>
                                        </p:tgtEl>
                                        <p:attrNameLst>
                                          <p:attrName>style.visibility</p:attrName>
                                        </p:attrNameLst>
                                      </p:cBhvr>
                                      <p:to>
                                        <p:strVal val="visible"/>
                                      </p:to>
                                    </p:set>
                                    <p:animEffect transition="in" filter="fade">
                                      <p:cBhvr>
                                        <p:cTn id="42" dur="1000"/>
                                        <p:tgtEl>
                                          <p:spTgt spid="23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3">
                                            <p:txEl>
                                              <p:pRg st="8" end="8"/>
                                            </p:txEl>
                                          </p:spTgt>
                                        </p:tgtEl>
                                        <p:attrNameLst>
                                          <p:attrName>style.visibility</p:attrName>
                                        </p:attrNameLst>
                                      </p:cBhvr>
                                      <p:to>
                                        <p:strVal val="visible"/>
                                      </p:to>
                                    </p:set>
                                    <p:animEffect transition="in" filter="fade">
                                      <p:cBhvr>
                                        <p:cTn id="47" dur="1000"/>
                                        <p:tgtEl>
                                          <p:spTgt spid="23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3">
                                            <p:txEl>
                                              <p:pRg st="9" end="9"/>
                                            </p:txEl>
                                          </p:spTgt>
                                        </p:tgtEl>
                                        <p:attrNameLst>
                                          <p:attrName>style.visibility</p:attrName>
                                        </p:attrNameLst>
                                      </p:cBhvr>
                                      <p:to>
                                        <p:strVal val="visible"/>
                                      </p:to>
                                    </p:set>
                                    <p:animEffect transition="in" filter="fade">
                                      <p:cBhvr>
                                        <p:cTn id="52" dur="1000"/>
                                        <p:tgtEl>
                                          <p:spTgt spid="23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3">
                                            <p:txEl>
                                              <p:pRg st="10" end="10"/>
                                            </p:txEl>
                                          </p:spTgt>
                                        </p:tgtEl>
                                        <p:attrNameLst>
                                          <p:attrName>style.visibility</p:attrName>
                                        </p:attrNameLst>
                                      </p:cBhvr>
                                      <p:to>
                                        <p:strVal val="visible"/>
                                      </p:to>
                                    </p:set>
                                    <p:animEffect transition="in" filter="fade">
                                      <p:cBhvr>
                                        <p:cTn id="57" dur="1000"/>
                                        <p:tgtEl>
                                          <p:spTgt spid="23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3">
                                            <p:txEl>
                                              <p:pRg st="11" end="11"/>
                                            </p:txEl>
                                          </p:spTgt>
                                        </p:tgtEl>
                                        <p:attrNameLst>
                                          <p:attrName>style.visibility</p:attrName>
                                        </p:attrNameLst>
                                      </p:cBhvr>
                                      <p:to>
                                        <p:strVal val="visible"/>
                                      </p:to>
                                    </p:set>
                                    <p:animEffect transition="in" filter="fade">
                                      <p:cBhvr>
                                        <p:cTn id="62" dur="1000"/>
                                        <p:tgtEl>
                                          <p:spTgt spid="23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3">
                                            <p:txEl>
                                              <p:pRg st="12" end="12"/>
                                            </p:txEl>
                                          </p:spTgt>
                                        </p:tgtEl>
                                        <p:attrNameLst>
                                          <p:attrName>style.visibility</p:attrName>
                                        </p:attrNameLst>
                                      </p:cBhvr>
                                      <p:to>
                                        <p:strVal val="visible"/>
                                      </p:to>
                                    </p:set>
                                    <p:animEffect transition="in" filter="fade">
                                      <p:cBhvr>
                                        <p:cTn id="67" dur="1000"/>
                                        <p:tgtEl>
                                          <p:spTgt spid="23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3">
                                            <p:txEl>
                                              <p:pRg st="13" end="13"/>
                                            </p:txEl>
                                          </p:spTgt>
                                        </p:tgtEl>
                                        <p:attrNameLst>
                                          <p:attrName>style.visibility</p:attrName>
                                        </p:attrNameLst>
                                      </p:cBhvr>
                                      <p:to>
                                        <p:strVal val="visible"/>
                                      </p:to>
                                    </p:set>
                                    <p:animEffect transition="in" filter="fade">
                                      <p:cBhvr>
                                        <p:cTn id="72" dur="1000"/>
                                        <p:tgtEl>
                                          <p:spTgt spid="23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3">
                                            <p:txEl>
                                              <p:pRg st="14" end="14"/>
                                            </p:txEl>
                                          </p:spTgt>
                                        </p:tgtEl>
                                        <p:attrNameLst>
                                          <p:attrName>style.visibility</p:attrName>
                                        </p:attrNameLst>
                                      </p:cBhvr>
                                      <p:to>
                                        <p:strVal val="visible"/>
                                      </p:to>
                                    </p:set>
                                    <p:animEffect transition="in" filter="fade">
                                      <p:cBhvr>
                                        <p:cTn id="77" dur="1000"/>
                                        <p:tgtEl>
                                          <p:spTgt spid="23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3">
                                            <p:txEl>
                                              <p:pRg st="15" end="15"/>
                                            </p:txEl>
                                          </p:spTgt>
                                        </p:tgtEl>
                                        <p:attrNameLst>
                                          <p:attrName>style.visibility</p:attrName>
                                        </p:attrNameLst>
                                      </p:cBhvr>
                                      <p:to>
                                        <p:strVal val="visible"/>
                                      </p:to>
                                    </p:set>
                                    <p:animEffect transition="in" filter="fade">
                                      <p:cBhvr>
                                        <p:cTn id="82" dur="1000"/>
                                        <p:tgtEl>
                                          <p:spTgt spid="23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Admission Offices and Helping Students with LD</a:t>
            </a:r>
            <a:endParaRPr/>
          </a:p>
        </p:txBody>
      </p:sp>
      <p:sp>
        <p:nvSpPr>
          <p:cNvPr id="239" name="Google Shape;239;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Training of admission staff is a key component for success in dealing with all students of course, but helping admission staff understand the nuances of LD</a:t>
            </a:r>
            <a:endParaRPr/>
          </a:p>
          <a:p>
            <a:pPr marL="0" lvl="0" indent="0" algn="l" rtl="0">
              <a:spcBef>
                <a:spcPts val="1200"/>
              </a:spcBef>
              <a:spcAft>
                <a:spcPts val="0"/>
              </a:spcAft>
              <a:buNone/>
            </a:pPr>
            <a:r>
              <a:rPr lang="en"/>
              <a:t>Meet with the administrator(s) who run the Office of Student Success or Disability Services to understand the process</a:t>
            </a:r>
            <a:endParaRPr/>
          </a:p>
          <a:p>
            <a:pPr marL="0" lvl="0" indent="0" algn="l" rtl="0">
              <a:spcBef>
                <a:spcPts val="1200"/>
              </a:spcBef>
              <a:spcAft>
                <a:spcPts val="0"/>
              </a:spcAft>
              <a:buNone/>
            </a:pPr>
            <a:r>
              <a:rPr lang="en"/>
              <a:t>Know where the office is on campus and how to help families navigate the process</a:t>
            </a:r>
            <a:endParaRPr/>
          </a:p>
          <a:p>
            <a:pPr marL="0" lvl="0" indent="0" algn="l" rtl="0">
              <a:spcBef>
                <a:spcPts val="1200"/>
              </a:spcBef>
              <a:spcAft>
                <a:spcPts val="1200"/>
              </a:spcAft>
              <a:buNone/>
            </a:pPr>
            <a:r>
              <a:rPr lang="en"/>
              <a:t>Get annual updates; invite administrators to Open Houses and other events on campus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fade">
                                      <p:cBhvr>
                                        <p:cTn id="7" dur="1000"/>
                                        <p:tgtEl>
                                          <p:spTgt spid="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xEl>
                                              <p:pRg st="1" end="1"/>
                                            </p:txEl>
                                          </p:spTgt>
                                        </p:tgtEl>
                                        <p:attrNameLst>
                                          <p:attrName>style.visibility</p:attrName>
                                        </p:attrNameLst>
                                      </p:cBhvr>
                                      <p:to>
                                        <p:strVal val="visible"/>
                                      </p:to>
                                    </p:set>
                                    <p:animEffect transition="in" filter="fade">
                                      <p:cBhvr>
                                        <p:cTn id="12" dur="1000"/>
                                        <p:tgtEl>
                                          <p:spTgt spid="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xEl>
                                              <p:pRg st="2" end="2"/>
                                            </p:txEl>
                                          </p:spTgt>
                                        </p:tgtEl>
                                        <p:attrNameLst>
                                          <p:attrName>style.visibility</p:attrName>
                                        </p:attrNameLst>
                                      </p:cBhvr>
                                      <p:to>
                                        <p:strVal val="visible"/>
                                      </p:to>
                                    </p:set>
                                    <p:animEffect transition="in" filter="fade">
                                      <p:cBhvr>
                                        <p:cTn id="17" dur="1000"/>
                                        <p:tgtEl>
                                          <p:spTgt spid="2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9">
                                            <p:txEl>
                                              <p:pRg st="3" end="3"/>
                                            </p:txEl>
                                          </p:spTgt>
                                        </p:tgtEl>
                                        <p:attrNameLst>
                                          <p:attrName>style.visibility</p:attrName>
                                        </p:attrNameLst>
                                      </p:cBhvr>
                                      <p:to>
                                        <p:strVal val="visible"/>
                                      </p:to>
                                    </p:set>
                                    <p:animEffect transition="in" filter="fade">
                                      <p:cBhvr>
                                        <p:cTn id="22" dur="1000"/>
                                        <p:tgtEl>
                                          <p:spTgt spid="2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311700" y="13887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50000"/>
              <a:buFont typeface="Calibri"/>
              <a:buNone/>
            </a:pPr>
            <a:r>
              <a:rPr lang="en" sz="4000">
                <a:latin typeface="Calibri"/>
                <a:ea typeface="Calibri"/>
                <a:cs typeface="Calibri"/>
                <a:sym typeface="Calibri"/>
              </a:rPr>
              <a:t>What to do after accepted?</a:t>
            </a:r>
            <a:endParaRPr sz="4000">
              <a:latin typeface="Calibri"/>
              <a:ea typeface="Calibri"/>
              <a:cs typeface="Calibri"/>
              <a:sym typeface="Calibri"/>
            </a:endParaRPr>
          </a:p>
          <a:p>
            <a:pPr marL="0" lvl="0" indent="0" algn="l" rtl="0">
              <a:spcBef>
                <a:spcPts val="0"/>
              </a:spcBef>
              <a:spcAft>
                <a:spcPts val="0"/>
              </a:spcAft>
              <a:buNone/>
            </a:pPr>
            <a:endParaRPr/>
          </a:p>
        </p:txBody>
      </p:sp>
      <p:sp>
        <p:nvSpPr>
          <p:cNvPr id="245" name="Google Shape;245;p39"/>
          <p:cNvSpPr txBox="1">
            <a:spLocks noGrp="1"/>
          </p:cNvSpPr>
          <p:nvPr>
            <p:ph type="body" idx="1"/>
          </p:nvPr>
        </p:nvSpPr>
        <p:spPr>
          <a:xfrm>
            <a:off x="311700" y="857250"/>
            <a:ext cx="8520600" cy="4071900"/>
          </a:xfrm>
          <a:prstGeom prst="rect">
            <a:avLst/>
          </a:prstGeom>
        </p:spPr>
        <p:txBody>
          <a:bodyPr spcFirstLastPara="1" wrap="square" lIns="91425" tIns="91425" rIns="91425" bIns="91425" anchor="t" anchorCtr="0">
            <a:normAutofit fontScale="92500" lnSpcReduction="20000"/>
          </a:bodyPr>
          <a:lstStyle/>
          <a:p>
            <a:pPr marL="457200" lvl="0" indent="-358140" algn="l" rtl="0">
              <a:lnSpc>
                <a:spcPct val="115000"/>
              </a:lnSpc>
              <a:spcBef>
                <a:spcPts val="0"/>
              </a:spcBef>
              <a:spcAft>
                <a:spcPts val="0"/>
              </a:spcAft>
              <a:buClr>
                <a:schemeClr val="dk1"/>
              </a:buClr>
              <a:buSzPct val="100000"/>
              <a:buFont typeface="Calibri"/>
              <a:buChar char="●"/>
            </a:pPr>
            <a:r>
              <a:rPr lang="en" sz="2400">
                <a:solidFill>
                  <a:schemeClr val="dk1"/>
                </a:solidFill>
                <a:latin typeface="Calibri"/>
                <a:ea typeface="Calibri"/>
                <a:cs typeface="Calibri"/>
                <a:sym typeface="Calibri"/>
              </a:rPr>
              <a:t>Acceptance to college-the language in the ADA is that the student must be “otherwise qualified”</a:t>
            </a:r>
            <a:endParaRPr sz="2400">
              <a:solidFill>
                <a:srgbClr val="888888"/>
              </a:solidFill>
              <a:latin typeface="Calibri"/>
              <a:ea typeface="Calibri"/>
              <a:cs typeface="Calibri"/>
              <a:sym typeface="Calibri"/>
            </a:endParaRPr>
          </a:p>
          <a:p>
            <a:pPr marL="457200" lvl="0" indent="-358140" algn="l" rtl="0">
              <a:lnSpc>
                <a:spcPct val="115000"/>
              </a:lnSpc>
              <a:spcBef>
                <a:spcPts val="0"/>
              </a:spcBef>
              <a:spcAft>
                <a:spcPts val="0"/>
              </a:spcAft>
              <a:buClr>
                <a:schemeClr val="dk1"/>
              </a:buClr>
              <a:buSzPct val="100000"/>
              <a:buFont typeface="Calibri"/>
              <a:buChar char="●"/>
            </a:pPr>
            <a:r>
              <a:rPr lang="en" sz="2400">
                <a:solidFill>
                  <a:schemeClr val="dk1"/>
                </a:solidFill>
                <a:latin typeface="Calibri"/>
                <a:ea typeface="Calibri"/>
                <a:cs typeface="Calibri"/>
                <a:sym typeface="Calibri"/>
              </a:rPr>
              <a:t>Academic standards in the classroom is the same for all students; instruction is not modified</a:t>
            </a:r>
            <a:endParaRPr sz="2400">
              <a:solidFill>
                <a:srgbClr val="888888"/>
              </a:solidFill>
              <a:latin typeface="Calibri"/>
              <a:ea typeface="Calibri"/>
              <a:cs typeface="Calibri"/>
              <a:sym typeface="Calibri"/>
            </a:endParaRPr>
          </a:p>
          <a:p>
            <a:pPr marL="457200" lvl="0" indent="-358140" algn="l" rtl="0">
              <a:lnSpc>
                <a:spcPct val="115000"/>
              </a:lnSpc>
              <a:spcBef>
                <a:spcPts val="0"/>
              </a:spcBef>
              <a:spcAft>
                <a:spcPts val="0"/>
              </a:spcAft>
              <a:buClr>
                <a:schemeClr val="dk1"/>
              </a:buClr>
              <a:buSzPct val="100000"/>
              <a:buFont typeface="Calibri"/>
              <a:buChar char="●"/>
            </a:pPr>
            <a:r>
              <a:rPr lang="en" sz="2400">
                <a:solidFill>
                  <a:schemeClr val="dk1"/>
                </a:solidFill>
                <a:latin typeface="Calibri"/>
                <a:ea typeface="Calibri"/>
                <a:cs typeface="Calibri"/>
                <a:sym typeface="Calibri"/>
              </a:rPr>
              <a:t>The college or university is responsible for behavioral standards/codes of conduct for ALL students</a:t>
            </a:r>
            <a:endParaRPr sz="2400">
              <a:solidFill>
                <a:srgbClr val="888888"/>
              </a:solidFill>
              <a:latin typeface="Calibri"/>
              <a:ea typeface="Calibri"/>
              <a:cs typeface="Calibri"/>
              <a:sym typeface="Calibri"/>
            </a:endParaRPr>
          </a:p>
          <a:p>
            <a:pPr marL="457200" lvl="0" indent="-358140" algn="l" rtl="0">
              <a:lnSpc>
                <a:spcPct val="115000"/>
              </a:lnSpc>
              <a:spcBef>
                <a:spcPts val="0"/>
              </a:spcBef>
              <a:spcAft>
                <a:spcPts val="0"/>
              </a:spcAft>
              <a:buClr>
                <a:schemeClr val="dk1"/>
              </a:buClr>
              <a:buSzPct val="100000"/>
              <a:buFont typeface="Calibri"/>
              <a:buChar char="●"/>
            </a:pPr>
            <a:r>
              <a:rPr lang="en" sz="2400">
                <a:solidFill>
                  <a:schemeClr val="dk1"/>
                </a:solidFill>
                <a:latin typeface="Calibri"/>
                <a:ea typeface="Calibri"/>
                <a:cs typeface="Calibri"/>
                <a:sym typeface="Calibri"/>
              </a:rPr>
              <a:t>Students MUST be able to advocate for self with minimal assistance</a:t>
            </a:r>
            <a:endParaRPr sz="2400">
              <a:solidFill>
                <a:srgbClr val="888888"/>
              </a:solidFill>
              <a:latin typeface="Calibri"/>
              <a:ea typeface="Calibri"/>
              <a:cs typeface="Calibri"/>
              <a:sym typeface="Calibri"/>
            </a:endParaRPr>
          </a:p>
          <a:p>
            <a:pPr marL="457200" lvl="0" indent="-358140" algn="l" rtl="0">
              <a:lnSpc>
                <a:spcPct val="115000"/>
              </a:lnSpc>
              <a:spcBef>
                <a:spcPts val="0"/>
              </a:spcBef>
              <a:spcAft>
                <a:spcPts val="0"/>
              </a:spcAft>
              <a:buClr>
                <a:schemeClr val="dk1"/>
              </a:buClr>
              <a:buSzPct val="100000"/>
              <a:buFont typeface="Calibri"/>
              <a:buChar char="●"/>
            </a:pPr>
            <a:r>
              <a:rPr lang="en" sz="2400">
                <a:solidFill>
                  <a:schemeClr val="dk1"/>
                </a:solidFill>
                <a:latin typeface="Calibri"/>
                <a:ea typeface="Calibri"/>
                <a:cs typeface="Calibri"/>
                <a:sym typeface="Calibri"/>
              </a:rPr>
              <a:t>Meet with the Office of Disability Services/Student Success</a:t>
            </a:r>
            <a:endParaRPr sz="2400">
              <a:solidFill>
                <a:srgbClr val="888888"/>
              </a:solidFill>
              <a:latin typeface="Calibri"/>
              <a:ea typeface="Calibri"/>
              <a:cs typeface="Calibri"/>
              <a:sym typeface="Calibri"/>
            </a:endParaRPr>
          </a:p>
          <a:p>
            <a:pPr marL="457200" lvl="0" indent="-358140" algn="l" rtl="0">
              <a:lnSpc>
                <a:spcPct val="115000"/>
              </a:lnSpc>
              <a:spcBef>
                <a:spcPts val="0"/>
              </a:spcBef>
              <a:spcAft>
                <a:spcPts val="0"/>
              </a:spcAft>
              <a:buClr>
                <a:schemeClr val="dk1"/>
              </a:buClr>
              <a:buSzPct val="100000"/>
              <a:buFont typeface="Calibri"/>
              <a:buChar char="●"/>
            </a:pPr>
            <a:r>
              <a:rPr lang="en" sz="2400">
                <a:solidFill>
                  <a:schemeClr val="dk1"/>
                </a:solidFill>
                <a:latin typeface="Calibri"/>
                <a:ea typeface="Calibri"/>
                <a:cs typeface="Calibri"/>
                <a:sym typeface="Calibri"/>
              </a:rPr>
              <a:t>Provide the most updated documentation/testing</a:t>
            </a:r>
            <a:endParaRPr sz="2400">
              <a:solidFill>
                <a:srgbClr val="888888"/>
              </a:solidFill>
              <a:latin typeface="Calibri"/>
              <a:ea typeface="Calibri"/>
              <a:cs typeface="Calibri"/>
              <a:sym typeface="Calibri"/>
            </a:endParaRPr>
          </a:p>
          <a:p>
            <a:pPr marL="457200" lvl="0" indent="-358140" algn="l" rtl="0">
              <a:lnSpc>
                <a:spcPct val="115000"/>
              </a:lnSpc>
              <a:spcBef>
                <a:spcPts val="0"/>
              </a:spcBef>
              <a:spcAft>
                <a:spcPts val="0"/>
              </a:spcAft>
              <a:buClr>
                <a:schemeClr val="dk1"/>
              </a:buClr>
              <a:buSzPct val="100000"/>
              <a:buFont typeface="Calibri"/>
              <a:buChar char="●"/>
            </a:pPr>
            <a:r>
              <a:rPr lang="en" sz="2400">
                <a:solidFill>
                  <a:schemeClr val="dk1"/>
                </a:solidFill>
                <a:latin typeface="Calibri"/>
                <a:ea typeface="Calibri"/>
                <a:cs typeface="Calibri"/>
                <a:sym typeface="Calibri"/>
              </a:rPr>
              <a:t>Participate in an intake session with the Office personnel to determine reasonable accommodations</a:t>
            </a:r>
            <a:endParaRPr sz="2400">
              <a:solidFill>
                <a:srgbClr val="888888"/>
              </a:solidFill>
              <a:latin typeface="Calibri"/>
              <a:ea typeface="Calibri"/>
              <a:cs typeface="Calibri"/>
              <a:sym typeface="Calibri"/>
            </a:endParaRPr>
          </a:p>
          <a:p>
            <a:pPr marL="457200" lvl="0" indent="-358140" algn="l" rtl="0">
              <a:lnSpc>
                <a:spcPct val="115000"/>
              </a:lnSpc>
              <a:spcBef>
                <a:spcPts val="0"/>
              </a:spcBef>
              <a:spcAft>
                <a:spcPts val="0"/>
              </a:spcAft>
              <a:buClr>
                <a:schemeClr val="dk1"/>
              </a:buClr>
              <a:buSzPct val="100000"/>
              <a:buFont typeface="Calibri"/>
              <a:buChar char="●"/>
            </a:pPr>
            <a:r>
              <a:rPr lang="en" sz="2400">
                <a:solidFill>
                  <a:schemeClr val="dk1"/>
                </a:solidFill>
                <a:latin typeface="Calibri"/>
                <a:ea typeface="Calibri"/>
                <a:cs typeface="Calibri"/>
                <a:sym typeface="Calibri"/>
              </a:rPr>
              <a:t>The student needs to speak here, not the parent-FERPA applies</a:t>
            </a:r>
            <a:endParaRPr sz="2400">
              <a:solidFill>
                <a:srgbClr val="888888"/>
              </a:solidFill>
              <a:latin typeface="Calibri"/>
              <a:ea typeface="Calibri"/>
              <a:cs typeface="Calibri"/>
              <a:sym typeface="Calibri"/>
            </a:endParaRPr>
          </a:p>
          <a:p>
            <a:pPr marL="0" lvl="0" indent="0" algn="l" rtl="0">
              <a:lnSpc>
                <a:spcPct val="115000"/>
              </a:lnSpc>
              <a:spcBef>
                <a:spcPts val="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animEffect transition="in" filter="fade">
                                      <p:cBhvr>
                                        <p:cTn id="7" dur="1000"/>
                                        <p:tgtEl>
                                          <p:spTgt spid="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xEl>
                                              <p:pRg st="1" end="1"/>
                                            </p:txEl>
                                          </p:spTgt>
                                        </p:tgtEl>
                                        <p:attrNameLst>
                                          <p:attrName>style.visibility</p:attrName>
                                        </p:attrNameLst>
                                      </p:cBhvr>
                                      <p:to>
                                        <p:strVal val="visible"/>
                                      </p:to>
                                    </p:set>
                                    <p:animEffect transition="in" filter="fade">
                                      <p:cBhvr>
                                        <p:cTn id="12" dur="1000"/>
                                        <p:tgtEl>
                                          <p:spTgt spid="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xEl>
                                              <p:pRg st="2" end="2"/>
                                            </p:txEl>
                                          </p:spTgt>
                                        </p:tgtEl>
                                        <p:attrNameLst>
                                          <p:attrName>style.visibility</p:attrName>
                                        </p:attrNameLst>
                                      </p:cBhvr>
                                      <p:to>
                                        <p:strVal val="visible"/>
                                      </p:to>
                                    </p:set>
                                    <p:animEffect transition="in" filter="fade">
                                      <p:cBhvr>
                                        <p:cTn id="17" dur="1000"/>
                                        <p:tgtEl>
                                          <p:spTgt spid="2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
                                            <p:txEl>
                                              <p:pRg st="3" end="3"/>
                                            </p:txEl>
                                          </p:spTgt>
                                        </p:tgtEl>
                                        <p:attrNameLst>
                                          <p:attrName>style.visibility</p:attrName>
                                        </p:attrNameLst>
                                      </p:cBhvr>
                                      <p:to>
                                        <p:strVal val="visible"/>
                                      </p:to>
                                    </p:set>
                                    <p:animEffect transition="in" filter="fade">
                                      <p:cBhvr>
                                        <p:cTn id="22" dur="1000"/>
                                        <p:tgtEl>
                                          <p:spTgt spid="2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
                                            <p:txEl>
                                              <p:pRg st="4" end="4"/>
                                            </p:txEl>
                                          </p:spTgt>
                                        </p:tgtEl>
                                        <p:attrNameLst>
                                          <p:attrName>style.visibility</p:attrName>
                                        </p:attrNameLst>
                                      </p:cBhvr>
                                      <p:to>
                                        <p:strVal val="visible"/>
                                      </p:to>
                                    </p:set>
                                    <p:animEffect transition="in" filter="fade">
                                      <p:cBhvr>
                                        <p:cTn id="27" dur="1000"/>
                                        <p:tgtEl>
                                          <p:spTgt spid="2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5">
                                            <p:txEl>
                                              <p:pRg st="5" end="5"/>
                                            </p:txEl>
                                          </p:spTgt>
                                        </p:tgtEl>
                                        <p:attrNameLst>
                                          <p:attrName>style.visibility</p:attrName>
                                        </p:attrNameLst>
                                      </p:cBhvr>
                                      <p:to>
                                        <p:strVal val="visible"/>
                                      </p:to>
                                    </p:set>
                                    <p:animEffect transition="in" filter="fade">
                                      <p:cBhvr>
                                        <p:cTn id="32" dur="1000"/>
                                        <p:tgtEl>
                                          <p:spTgt spid="24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5">
                                            <p:txEl>
                                              <p:pRg st="6" end="6"/>
                                            </p:txEl>
                                          </p:spTgt>
                                        </p:tgtEl>
                                        <p:attrNameLst>
                                          <p:attrName>style.visibility</p:attrName>
                                        </p:attrNameLst>
                                      </p:cBhvr>
                                      <p:to>
                                        <p:strVal val="visible"/>
                                      </p:to>
                                    </p:set>
                                    <p:animEffect transition="in" filter="fade">
                                      <p:cBhvr>
                                        <p:cTn id="37" dur="1000"/>
                                        <p:tgtEl>
                                          <p:spTgt spid="24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5">
                                            <p:txEl>
                                              <p:pRg st="7" end="7"/>
                                            </p:txEl>
                                          </p:spTgt>
                                        </p:tgtEl>
                                        <p:attrNameLst>
                                          <p:attrName>style.visibility</p:attrName>
                                        </p:attrNameLst>
                                      </p:cBhvr>
                                      <p:to>
                                        <p:strVal val="visible"/>
                                      </p:to>
                                    </p:set>
                                    <p:animEffect transition="in" filter="fade">
                                      <p:cBhvr>
                                        <p:cTn id="42" dur="1000"/>
                                        <p:tgtEl>
                                          <p:spTgt spid="24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5">
                                            <p:txEl>
                                              <p:pRg st="8" end="8"/>
                                            </p:txEl>
                                          </p:spTgt>
                                        </p:tgtEl>
                                        <p:attrNameLst>
                                          <p:attrName>style.visibility</p:attrName>
                                        </p:attrNameLst>
                                      </p:cBhvr>
                                      <p:to>
                                        <p:strVal val="visible"/>
                                      </p:to>
                                    </p:set>
                                    <p:animEffect transition="in" filter="fade">
                                      <p:cBhvr>
                                        <p:cTn id="47" dur="1000"/>
                                        <p:tgtEl>
                                          <p:spTgt spid="24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5">
                                            <p:txEl>
                                              <p:pRg st="0" end="0"/>
                                            </p:txEl>
                                          </p:spTgt>
                                        </p:tgtEl>
                                        <p:attrNameLst>
                                          <p:attrName>style.visibility</p:attrName>
                                        </p:attrNameLst>
                                      </p:cBhvr>
                                      <p:to>
                                        <p:strVal val="visible"/>
                                      </p:to>
                                    </p:set>
                                    <p:animEffect transition="in" filter="fade">
                                      <p:cBhvr>
                                        <p:cTn id="52" dur="1000"/>
                                        <p:tgtEl>
                                          <p:spTgt spid="24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5">
                                            <p:txEl>
                                              <p:pRg st="1" end="1"/>
                                            </p:txEl>
                                          </p:spTgt>
                                        </p:tgtEl>
                                        <p:attrNameLst>
                                          <p:attrName>style.visibility</p:attrName>
                                        </p:attrNameLst>
                                      </p:cBhvr>
                                      <p:to>
                                        <p:strVal val="visible"/>
                                      </p:to>
                                    </p:set>
                                    <p:animEffect transition="in" filter="fade">
                                      <p:cBhvr>
                                        <p:cTn id="57" dur="1000"/>
                                        <p:tgtEl>
                                          <p:spTgt spid="24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5">
                                            <p:txEl>
                                              <p:pRg st="2" end="2"/>
                                            </p:txEl>
                                          </p:spTgt>
                                        </p:tgtEl>
                                        <p:attrNameLst>
                                          <p:attrName>style.visibility</p:attrName>
                                        </p:attrNameLst>
                                      </p:cBhvr>
                                      <p:to>
                                        <p:strVal val="visible"/>
                                      </p:to>
                                    </p:set>
                                    <p:animEffect transition="in" filter="fade">
                                      <p:cBhvr>
                                        <p:cTn id="62" dur="1000"/>
                                        <p:tgtEl>
                                          <p:spTgt spid="24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45">
                                            <p:txEl>
                                              <p:pRg st="3" end="3"/>
                                            </p:txEl>
                                          </p:spTgt>
                                        </p:tgtEl>
                                        <p:attrNameLst>
                                          <p:attrName>style.visibility</p:attrName>
                                        </p:attrNameLst>
                                      </p:cBhvr>
                                      <p:to>
                                        <p:strVal val="visible"/>
                                      </p:to>
                                    </p:set>
                                    <p:animEffect transition="in" filter="fade">
                                      <p:cBhvr>
                                        <p:cTn id="67" dur="1000"/>
                                        <p:tgtEl>
                                          <p:spTgt spid="245">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5">
                                            <p:txEl>
                                              <p:pRg st="4" end="4"/>
                                            </p:txEl>
                                          </p:spTgt>
                                        </p:tgtEl>
                                        <p:attrNameLst>
                                          <p:attrName>style.visibility</p:attrName>
                                        </p:attrNameLst>
                                      </p:cBhvr>
                                      <p:to>
                                        <p:strVal val="visible"/>
                                      </p:to>
                                    </p:set>
                                    <p:animEffect transition="in" filter="fade">
                                      <p:cBhvr>
                                        <p:cTn id="72" dur="1000"/>
                                        <p:tgtEl>
                                          <p:spTgt spid="245">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5">
                                            <p:txEl>
                                              <p:pRg st="5" end="5"/>
                                            </p:txEl>
                                          </p:spTgt>
                                        </p:tgtEl>
                                        <p:attrNameLst>
                                          <p:attrName>style.visibility</p:attrName>
                                        </p:attrNameLst>
                                      </p:cBhvr>
                                      <p:to>
                                        <p:strVal val="visible"/>
                                      </p:to>
                                    </p:set>
                                    <p:animEffect transition="in" filter="fade">
                                      <p:cBhvr>
                                        <p:cTn id="77" dur="1000"/>
                                        <p:tgtEl>
                                          <p:spTgt spid="245">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45">
                                            <p:txEl>
                                              <p:pRg st="6" end="6"/>
                                            </p:txEl>
                                          </p:spTgt>
                                        </p:tgtEl>
                                        <p:attrNameLst>
                                          <p:attrName>style.visibility</p:attrName>
                                        </p:attrNameLst>
                                      </p:cBhvr>
                                      <p:to>
                                        <p:strVal val="visible"/>
                                      </p:to>
                                    </p:set>
                                    <p:animEffect transition="in" filter="fade">
                                      <p:cBhvr>
                                        <p:cTn id="82" dur="1000"/>
                                        <p:tgtEl>
                                          <p:spTgt spid="245">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45">
                                            <p:txEl>
                                              <p:pRg st="7" end="7"/>
                                            </p:txEl>
                                          </p:spTgt>
                                        </p:tgtEl>
                                        <p:attrNameLst>
                                          <p:attrName>style.visibility</p:attrName>
                                        </p:attrNameLst>
                                      </p:cBhvr>
                                      <p:to>
                                        <p:strVal val="visible"/>
                                      </p:to>
                                    </p:set>
                                    <p:animEffect transition="in" filter="fade">
                                      <p:cBhvr>
                                        <p:cTn id="87" dur="1000"/>
                                        <p:tgtEl>
                                          <p:spTgt spid="245">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45">
                                            <p:txEl>
                                              <p:pRg st="8" end="8"/>
                                            </p:txEl>
                                          </p:spTgt>
                                        </p:tgtEl>
                                        <p:attrNameLst>
                                          <p:attrName>style.visibility</p:attrName>
                                        </p:attrNameLst>
                                      </p:cBhvr>
                                      <p:to>
                                        <p:strVal val="visible"/>
                                      </p:to>
                                    </p:set>
                                    <p:animEffect transition="in" filter="fade">
                                      <p:cBhvr>
                                        <p:cTn id="92" dur="1000"/>
                                        <p:tgtEl>
                                          <p:spTgt spid="2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Factors in College Success</a:t>
            </a:r>
            <a:endParaRPr/>
          </a:p>
        </p:txBody>
      </p:sp>
      <p:sp>
        <p:nvSpPr>
          <p:cNvPr id="251" name="Google Shape;251;p4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55000" lnSpcReduction="20000"/>
          </a:bodyPr>
          <a:lstStyle/>
          <a:p>
            <a:pPr marL="0" lvl="0" indent="0" algn="l" rtl="0">
              <a:lnSpc>
                <a:spcPct val="90000"/>
              </a:lnSpc>
              <a:spcBef>
                <a:spcPts val="0"/>
              </a:spcBef>
              <a:spcAft>
                <a:spcPts val="0"/>
              </a:spcAft>
              <a:buClr>
                <a:srgbClr val="888888"/>
              </a:buClr>
              <a:buSzPct val="100000"/>
              <a:buFont typeface="Arial"/>
              <a:buNone/>
            </a:pPr>
            <a:endParaRPr sz="2400">
              <a:solidFill>
                <a:srgbClr val="888888"/>
              </a:solidFill>
              <a:latin typeface="Calibri"/>
              <a:ea typeface="Calibri"/>
              <a:cs typeface="Calibri"/>
              <a:sym typeface="Calibri"/>
            </a:endParaRPr>
          </a:p>
          <a:p>
            <a:pPr marL="0" lvl="0" indent="0" algn="l" rtl="0">
              <a:lnSpc>
                <a:spcPct val="90000"/>
              </a:lnSpc>
              <a:spcBef>
                <a:spcPts val="1000"/>
              </a:spcBef>
              <a:spcAft>
                <a:spcPts val="0"/>
              </a:spcAft>
              <a:buClr>
                <a:schemeClr val="dk1"/>
              </a:buClr>
              <a:buSzPct val="66141"/>
              <a:buFont typeface="Arial"/>
              <a:buNone/>
            </a:pPr>
            <a:r>
              <a:rPr lang="en" sz="3628">
                <a:solidFill>
                  <a:schemeClr val="dk1"/>
                </a:solidFill>
                <a:latin typeface="Calibri"/>
                <a:ea typeface="Calibri"/>
                <a:cs typeface="Calibri"/>
                <a:sym typeface="Calibri"/>
              </a:rPr>
              <a:t>Resilience</a:t>
            </a:r>
            <a:endParaRPr sz="3628">
              <a:solidFill>
                <a:srgbClr val="888888"/>
              </a:solidFill>
              <a:latin typeface="Calibri"/>
              <a:ea typeface="Calibri"/>
              <a:cs typeface="Calibri"/>
              <a:sym typeface="Calibri"/>
            </a:endParaRPr>
          </a:p>
          <a:p>
            <a:pPr marL="0" lvl="0" indent="0" algn="l" rtl="0">
              <a:lnSpc>
                <a:spcPct val="90000"/>
              </a:lnSpc>
              <a:spcBef>
                <a:spcPts val="1000"/>
              </a:spcBef>
              <a:spcAft>
                <a:spcPts val="0"/>
              </a:spcAft>
              <a:buClr>
                <a:schemeClr val="dk1"/>
              </a:buClr>
              <a:buSzPct val="66141"/>
              <a:buFont typeface="Arial"/>
              <a:buNone/>
            </a:pPr>
            <a:r>
              <a:rPr lang="en" sz="3628">
                <a:solidFill>
                  <a:schemeClr val="dk1"/>
                </a:solidFill>
                <a:latin typeface="Calibri"/>
                <a:ea typeface="Calibri"/>
                <a:cs typeface="Calibri"/>
                <a:sym typeface="Calibri"/>
              </a:rPr>
              <a:t>Social Communication and Interaction</a:t>
            </a:r>
            <a:endParaRPr sz="3628">
              <a:solidFill>
                <a:srgbClr val="888888"/>
              </a:solidFill>
              <a:latin typeface="Calibri"/>
              <a:ea typeface="Calibri"/>
              <a:cs typeface="Calibri"/>
              <a:sym typeface="Calibri"/>
            </a:endParaRPr>
          </a:p>
          <a:p>
            <a:pPr marL="0" lvl="0" indent="0" algn="l" rtl="0">
              <a:lnSpc>
                <a:spcPct val="90000"/>
              </a:lnSpc>
              <a:spcBef>
                <a:spcPts val="1000"/>
              </a:spcBef>
              <a:spcAft>
                <a:spcPts val="0"/>
              </a:spcAft>
              <a:buClr>
                <a:schemeClr val="dk1"/>
              </a:buClr>
              <a:buSzPct val="66141"/>
              <a:buFont typeface="Arial"/>
              <a:buNone/>
            </a:pPr>
            <a:r>
              <a:rPr lang="en" sz="3628">
                <a:solidFill>
                  <a:schemeClr val="dk1"/>
                </a:solidFill>
                <a:latin typeface="Calibri"/>
                <a:ea typeface="Calibri"/>
                <a:cs typeface="Calibri"/>
                <a:sym typeface="Calibri"/>
              </a:rPr>
              <a:t>Executive Functioning skills</a:t>
            </a:r>
            <a:endParaRPr sz="3628">
              <a:solidFill>
                <a:srgbClr val="888888"/>
              </a:solidFill>
              <a:latin typeface="Calibri"/>
              <a:ea typeface="Calibri"/>
              <a:cs typeface="Calibri"/>
              <a:sym typeface="Calibri"/>
            </a:endParaRPr>
          </a:p>
          <a:p>
            <a:pPr marL="0" lvl="0" indent="0" algn="l" rtl="0">
              <a:lnSpc>
                <a:spcPct val="90000"/>
              </a:lnSpc>
              <a:spcBef>
                <a:spcPts val="1000"/>
              </a:spcBef>
              <a:spcAft>
                <a:spcPts val="0"/>
              </a:spcAft>
              <a:buClr>
                <a:schemeClr val="dk1"/>
              </a:buClr>
              <a:buSzPct val="66141"/>
              <a:buFont typeface="Arial"/>
              <a:buNone/>
            </a:pPr>
            <a:r>
              <a:rPr lang="en" sz="3628">
                <a:solidFill>
                  <a:schemeClr val="dk1"/>
                </a:solidFill>
                <a:latin typeface="Calibri"/>
                <a:ea typeface="Calibri"/>
                <a:cs typeface="Calibri"/>
                <a:sym typeface="Calibri"/>
              </a:rPr>
              <a:t>Academic Ability</a:t>
            </a:r>
            <a:endParaRPr sz="3628">
              <a:solidFill>
                <a:srgbClr val="888888"/>
              </a:solidFill>
              <a:latin typeface="Calibri"/>
              <a:ea typeface="Calibri"/>
              <a:cs typeface="Calibri"/>
              <a:sym typeface="Calibri"/>
            </a:endParaRPr>
          </a:p>
          <a:p>
            <a:pPr marL="0" lvl="0" indent="0" algn="l" rtl="0">
              <a:lnSpc>
                <a:spcPct val="90000"/>
              </a:lnSpc>
              <a:spcBef>
                <a:spcPts val="1000"/>
              </a:spcBef>
              <a:spcAft>
                <a:spcPts val="0"/>
              </a:spcAft>
              <a:buClr>
                <a:srgbClr val="888888"/>
              </a:buClr>
              <a:buSzPct val="100000"/>
              <a:buFont typeface="Arial"/>
              <a:buNone/>
            </a:pPr>
            <a:endParaRPr sz="2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rgbClr val="888888"/>
              </a:buClr>
              <a:buSzPct val="100000"/>
              <a:buFont typeface="Arial"/>
              <a:buNone/>
            </a:pPr>
            <a:endParaRPr sz="2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rgbClr val="888888"/>
              </a:buClr>
              <a:buSzPct val="100000"/>
              <a:buFont typeface="Arial"/>
              <a:buNone/>
            </a:pPr>
            <a:endParaRPr sz="2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rgbClr val="888888"/>
              </a:buClr>
              <a:buSzPct val="100000"/>
              <a:buFont typeface="Arial"/>
              <a:buNone/>
            </a:pPr>
            <a:endParaRPr sz="2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Font typeface="Arial"/>
              <a:buNone/>
            </a:pPr>
            <a:r>
              <a:rPr lang="en" sz="2400">
                <a:solidFill>
                  <a:schemeClr val="dk1"/>
                </a:solidFill>
                <a:latin typeface="Calibri"/>
                <a:ea typeface="Calibri"/>
                <a:cs typeface="Calibri"/>
                <a:sym typeface="Calibri"/>
              </a:rPr>
              <a:t>Thierfeld, Brown 2013</a:t>
            </a:r>
            <a:endParaRPr sz="2400">
              <a:solidFill>
                <a:srgbClr val="888888"/>
              </a:solidFill>
              <a:latin typeface="Calibri"/>
              <a:ea typeface="Calibri"/>
              <a:cs typeface="Calibri"/>
              <a:sym typeface="Calibri"/>
            </a:endParaRPr>
          </a:p>
          <a:p>
            <a:pPr marL="0" lvl="0" indent="0" algn="l" rtl="0">
              <a:spcBef>
                <a:spcPts val="0"/>
              </a:spcBef>
              <a:spcAft>
                <a:spcPts val="1200"/>
              </a:spcAft>
              <a:buNone/>
            </a:pPr>
            <a:endParaRPr/>
          </a:p>
        </p:txBody>
      </p:sp>
      <p:sp>
        <p:nvSpPr>
          <p:cNvPr id="252" name="Google Shape;252;p4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53" name="Google Shape;253;p40"/>
          <p:cNvPicPr preferRelativeResize="0"/>
          <p:nvPr/>
        </p:nvPicPr>
        <p:blipFill>
          <a:blip r:embed="rId3">
            <a:alphaModFix/>
          </a:blip>
          <a:stretch>
            <a:fillRect/>
          </a:stretch>
        </p:blipFill>
        <p:spPr>
          <a:xfrm>
            <a:off x="4832400" y="1209588"/>
            <a:ext cx="3999900" cy="330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animEffect transition="in" filter="fade">
                                      <p:cBhvr>
                                        <p:cTn id="7" dur="1000"/>
                                        <p:tgtEl>
                                          <p:spTgt spid="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
                                            <p:txEl>
                                              <p:pRg st="1" end="1"/>
                                            </p:txEl>
                                          </p:spTgt>
                                        </p:tgtEl>
                                        <p:attrNameLst>
                                          <p:attrName>style.visibility</p:attrName>
                                        </p:attrNameLst>
                                      </p:cBhvr>
                                      <p:to>
                                        <p:strVal val="visible"/>
                                      </p:to>
                                    </p:set>
                                    <p:animEffect transition="in" filter="fade">
                                      <p:cBhvr>
                                        <p:cTn id="12" dur="1000"/>
                                        <p:tgtEl>
                                          <p:spTgt spid="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xEl>
                                              <p:pRg st="2" end="2"/>
                                            </p:txEl>
                                          </p:spTgt>
                                        </p:tgtEl>
                                        <p:attrNameLst>
                                          <p:attrName>style.visibility</p:attrName>
                                        </p:attrNameLst>
                                      </p:cBhvr>
                                      <p:to>
                                        <p:strVal val="visible"/>
                                      </p:to>
                                    </p:set>
                                    <p:animEffect transition="in" filter="fade">
                                      <p:cBhvr>
                                        <p:cTn id="17" dur="1000"/>
                                        <p:tgtEl>
                                          <p:spTgt spid="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1">
                                            <p:txEl>
                                              <p:pRg st="3" end="3"/>
                                            </p:txEl>
                                          </p:spTgt>
                                        </p:tgtEl>
                                        <p:attrNameLst>
                                          <p:attrName>style.visibility</p:attrName>
                                        </p:attrNameLst>
                                      </p:cBhvr>
                                      <p:to>
                                        <p:strVal val="visible"/>
                                      </p:to>
                                    </p:set>
                                    <p:animEffect transition="in" filter="fade">
                                      <p:cBhvr>
                                        <p:cTn id="22" dur="1000"/>
                                        <p:tgtEl>
                                          <p:spTgt spid="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1">
                                            <p:txEl>
                                              <p:pRg st="4" end="4"/>
                                            </p:txEl>
                                          </p:spTgt>
                                        </p:tgtEl>
                                        <p:attrNameLst>
                                          <p:attrName>style.visibility</p:attrName>
                                        </p:attrNameLst>
                                      </p:cBhvr>
                                      <p:to>
                                        <p:strVal val="visible"/>
                                      </p:to>
                                    </p:set>
                                    <p:animEffect transition="in" filter="fade">
                                      <p:cBhvr>
                                        <p:cTn id="27" dur="1000"/>
                                        <p:tgtEl>
                                          <p:spTgt spid="2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1">
                                            <p:txEl>
                                              <p:pRg st="5" end="5"/>
                                            </p:txEl>
                                          </p:spTgt>
                                        </p:tgtEl>
                                        <p:attrNameLst>
                                          <p:attrName>style.visibility</p:attrName>
                                        </p:attrNameLst>
                                      </p:cBhvr>
                                      <p:to>
                                        <p:strVal val="visible"/>
                                      </p:to>
                                    </p:set>
                                    <p:animEffect transition="in" filter="fade">
                                      <p:cBhvr>
                                        <p:cTn id="32" dur="1000"/>
                                        <p:tgtEl>
                                          <p:spTgt spid="2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1">
                                            <p:txEl>
                                              <p:pRg st="6" end="6"/>
                                            </p:txEl>
                                          </p:spTgt>
                                        </p:tgtEl>
                                        <p:attrNameLst>
                                          <p:attrName>style.visibility</p:attrName>
                                        </p:attrNameLst>
                                      </p:cBhvr>
                                      <p:to>
                                        <p:strVal val="visible"/>
                                      </p:to>
                                    </p:set>
                                    <p:animEffect transition="in" filter="fade">
                                      <p:cBhvr>
                                        <p:cTn id="37" dur="1000"/>
                                        <p:tgtEl>
                                          <p:spTgt spid="2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1">
                                            <p:txEl>
                                              <p:pRg st="7" end="7"/>
                                            </p:txEl>
                                          </p:spTgt>
                                        </p:tgtEl>
                                        <p:attrNameLst>
                                          <p:attrName>style.visibility</p:attrName>
                                        </p:attrNameLst>
                                      </p:cBhvr>
                                      <p:to>
                                        <p:strVal val="visible"/>
                                      </p:to>
                                    </p:set>
                                    <p:animEffect transition="in" filter="fade">
                                      <p:cBhvr>
                                        <p:cTn id="42" dur="1000"/>
                                        <p:tgtEl>
                                          <p:spTgt spid="2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1">
                                            <p:txEl>
                                              <p:pRg st="8" end="8"/>
                                            </p:txEl>
                                          </p:spTgt>
                                        </p:tgtEl>
                                        <p:attrNameLst>
                                          <p:attrName>style.visibility</p:attrName>
                                        </p:attrNameLst>
                                      </p:cBhvr>
                                      <p:to>
                                        <p:strVal val="visible"/>
                                      </p:to>
                                    </p:set>
                                    <p:animEffect transition="in" filter="fade">
                                      <p:cBhvr>
                                        <p:cTn id="47" dur="1000"/>
                                        <p:tgtEl>
                                          <p:spTgt spid="2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1">
                                            <p:txEl>
                                              <p:pRg st="9" end="9"/>
                                            </p:txEl>
                                          </p:spTgt>
                                        </p:tgtEl>
                                        <p:attrNameLst>
                                          <p:attrName>style.visibility</p:attrName>
                                        </p:attrNameLst>
                                      </p:cBhvr>
                                      <p:to>
                                        <p:strVal val="visible"/>
                                      </p:to>
                                    </p:set>
                                    <p:animEffect transition="in" filter="fade">
                                      <p:cBhvr>
                                        <p:cTn id="52" dur="1000"/>
                                        <p:tgtEl>
                                          <p:spTgt spid="2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1">
                                            <p:txEl>
                                              <p:pRg st="10" end="10"/>
                                            </p:txEl>
                                          </p:spTgt>
                                        </p:tgtEl>
                                        <p:attrNameLst>
                                          <p:attrName>style.visibility</p:attrName>
                                        </p:attrNameLst>
                                      </p:cBhvr>
                                      <p:to>
                                        <p:strVal val="visible"/>
                                      </p:to>
                                    </p:set>
                                    <p:animEffect transition="in" filter="fade">
                                      <p:cBhvr>
                                        <p:cTn id="57" dur="1000"/>
                                        <p:tgtEl>
                                          <p:spTgt spid="2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Senior Year --&gt;  Preparing for the Transition</a:t>
            </a:r>
            <a:endParaRPr/>
          </a:p>
        </p:txBody>
      </p:sp>
      <p:sp>
        <p:nvSpPr>
          <p:cNvPr id="259" name="Google Shape;259;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457200" lvl="0" indent="-349462" algn="l" rtl="0">
              <a:spcBef>
                <a:spcPts val="0"/>
              </a:spcBef>
              <a:spcAft>
                <a:spcPts val="0"/>
              </a:spcAft>
              <a:buClr>
                <a:schemeClr val="dk1"/>
              </a:buClr>
              <a:buSzPct val="100000"/>
              <a:buChar char="●"/>
            </a:pPr>
            <a:r>
              <a:rPr lang="en" sz="2719">
                <a:solidFill>
                  <a:schemeClr val="dk1"/>
                </a:solidFill>
              </a:rPr>
              <a:t>Deciding where to enroll</a:t>
            </a:r>
            <a:endParaRPr sz="2719">
              <a:solidFill>
                <a:schemeClr val="dk1"/>
              </a:solidFill>
            </a:endParaRPr>
          </a:p>
          <a:p>
            <a:pPr marL="914400" lvl="1" indent="-331682" algn="l" rtl="0">
              <a:spcBef>
                <a:spcPts val="0"/>
              </a:spcBef>
              <a:spcAft>
                <a:spcPts val="0"/>
              </a:spcAft>
              <a:buClr>
                <a:schemeClr val="dk1"/>
              </a:buClr>
              <a:buSzPct val="100000"/>
              <a:buChar char="○"/>
            </a:pPr>
            <a:r>
              <a:rPr lang="en" sz="2319">
                <a:solidFill>
                  <a:schemeClr val="dk1"/>
                </a:solidFill>
              </a:rPr>
              <a:t>Meet with Academic/Disability Support Offices in advance</a:t>
            </a:r>
            <a:endParaRPr sz="2319">
              <a:solidFill>
                <a:schemeClr val="dk1"/>
              </a:solidFill>
            </a:endParaRPr>
          </a:p>
          <a:p>
            <a:pPr marL="914400" lvl="1" indent="-331682" algn="l" rtl="0">
              <a:spcBef>
                <a:spcPts val="0"/>
              </a:spcBef>
              <a:spcAft>
                <a:spcPts val="0"/>
              </a:spcAft>
              <a:buClr>
                <a:schemeClr val="dk1"/>
              </a:buClr>
              <a:buSzPct val="100000"/>
              <a:buChar char="○"/>
            </a:pPr>
            <a:r>
              <a:rPr lang="en" sz="2319">
                <a:solidFill>
                  <a:schemeClr val="dk1"/>
                </a:solidFill>
              </a:rPr>
              <a:t>Understanding grading systems and post-secondary expectations</a:t>
            </a:r>
            <a:endParaRPr sz="2319">
              <a:solidFill>
                <a:schemeClr val="dk1"/>
              </a:solidFill>
            </a:endParaRPr>
          </a:p>
          <a:p>
            <a:pPr marL="457200" lvl="0" indent="0" algn="l" rtl="0">
              <a:spcBef>
                <a:spcPts val="1200"/>
              </a:spcBef>
              <a:spcAft>
                <a:spcPts val="0"/>
              </a:spcAft>
              <a:buNone/>
            </a:pPr>
            <a:endParaRPr sz="2719">
              <a:solidFill>
                <a:schemeClr val="dk1"/>
              </a:solidFill>
            </a:endParaRPr>
          </a:p>
          <a:p>
            <a:pPr marL="457200" lvl="0" indent="-349462" algn="l" rtl="0">
              <a:spcBef>
                <a:spcPts val="1200"/>
              </a:spcBef>
              <a:spcAft>
                <a:spcPts val="0"/>
              </a:spcAft>
              <a:buClr>
                <a:schemeClr val="dk1"/>
              </a:buClr>
              <a:buSzPct val="100000"/>
              <a:buChar char="●"/>
            </a:pPr>
            <a:r>
              <a:rPr lang="en" sz="2719">
                <a:solidFill>
                  <a:schemeClr val="dk1"/>
                </a:solidFill>
              </a:rPr>
              <a:t>Parallel preparation </a:t>
            </a:r>
            <a:endParaRPr sz="2719">
              <a:solidFill>
                <a:schemeClr val="dk1"/>
              </a:solidFill>
            </a:endParaRPr>
          </a:p>
          <a:p>
            <a:pPr marL="914400" lvl="1" indent="-331682" algn="l" rtl="0">
              <a:spcBef>
                <a:spcPts val="0"/>
              </a:spcBef>
              <a:spcAft>
                <a:spcPts val="0"/>
              </a:spcAft>
              <a:buClr>
                <a:schemeClr val="dk1"/>
              </a:buClr>
              <a:buSzPct val="100000"/>
              <a:buChar char="○"/>
            </a:pPr>
            <a:r>
              <a:rPr lang="en" sz="2319">
                <a:solidFill>
                  <a:schemeClr val="dk1"/>
                </a:solidFill>
              </a:rPr>
              <a:t>Traditional college readiness and decision making</a:t>
            </a:r>
            <a:endParaRPr sz="2319">
              <a:solidFill>
                <a:schemeClr val="dk1"/>
              </a:solidFill>
            </a:endParaRPr>
          </a:p>
          <a:p>
            <a:pPr marL="914400" lvl="1" indent="-331682" algn="l" rtl="0">
              <a:spcBef>
                <a:spcPts val="0"/>
              </a:spcBef>
              <a:spcAft>
                <a:spcPts val="0"/>
              </a:spcAft>
              <a:buClr>
                <a:schemeClr val="dk1"/>
              </a:buClr>
              <a:buSzPct val="100000"/>
              <a:buChar char="○"/>
            </a:pPr>
            <a:r>
              <a:rPr lang="en" sz="2319">
                <a:solidFill>
                  <a:schemeClr val="dk1"/>
                </a:solidFill>
              </a:rPr>
              <a:t>LD support readiness</a:t>
            </a:r>
            <a:endParaRPr sz="2319">
              <a:solidFill>
                <a:schemeClr val="dk1"/>
              </a:solidFill>
            </a:endParaRPr>
          </a:p>
          <a:p>
            <a:pPr marL="1371600" lvl="2" indent="-331682" algn="l" rtl="0">
              <a:spcBef>
                <a:spcPts val="0"/>
              </a:spcBef>
              <a:spcAft>
                <a:spcPts val="0"/>
              </a:spcAft>
              <a:buClr>
                <a:schemeClr val="dk1"/>
              </a:buClr>
              <a:buSzPct val="100000"/>
              <a:buChar char="■"/>
            </a:pPr>
            <a:r>
              <a:rPr lang="en" sz="2319">
                <a:solidFill>
                  <a:schemeClr val="dk1"/>
                </a:solidFill>
              </a:rPr>
              <a:t>How will your academic support be different from high school? </a:t>
            </a:r>
            <a:endParaRPr sz="2319">
              <a:solidFill>
                <a:schemeClr val="dk1"/>
              </a:solidFill>
            </a:endParaRPr>
          </a:p>
          <a:p>
            <a:pPr marL="1371600" lvl="2" indent="-331682" algn="l" rtl="0">
              <a:spcBef>
                <a:spcPts val="0"/>
              </a:spcBef>
              <a:spcAft>
                <a:spcPts val="0"/>
              </a:spcAft>
              <a:buClr>
                <a:schemeClr val="dk1"/>
              </a:buClr>
              <a:buSzPct val="100000"/>
              <a:buChar char="■"/>
            </a:pPr>
            <a:r>
              <a:rPr lang="en" sz="2319">
                <a:solidFill>
                  <a:schemeClr val="dk1"/>
                </a:solidFill>
              </a:rPr>
              <a:t>Accommodation vs Modification</a:t>
            </a:r>
            <a:endParaRPr sz="2319">
              <a:solidFill>
                <a:schemeClr val="dk1"/>
              </a:solidFill>
            </a:endParaRPr>
          </a:p>
          <a:p>
            <a:pPr marL="1371600" lvl="2" indent="-331682" algn="l" rtl="0">
              <a:spcBef>
                <a:spcPts val="0"/>
              </a:spcBef>
              <a:spcAft>
                <a:spcPts val="0"/>
              </a:spcAft>
              <a:buClr>
                <a:schemeClr val="dk1"/>
              </a:buClr>
              <a:buSzPct val="100000"/>
              <a:buChar char="■"/>
            </a:pPr>
            <a:r>
              <a:rPr lang="en" sz="2319">
                <a:solidFill>
                  <a:schemeClr val="dk1"/>
                </a:solidFill>
              </a:rPr>
              <a:t>Residential considerations?</a:t>
            </a:r>
            <a:endParaRPr sz="2319">
              <a:solidFill>
                <a:schemeClr val="dk1"/>
              </a:solidFill>
            </a:endParaRPr>
          </a:p>
          <a:p>
            <a:pPr marL="1371600" lvl="2" indent="-331682" algn="l" rtl="0">
              <a:spcBef>
                <a:spcPts val="0"/>
              </a:spcBef>
              <a:spcAft>
                <a:spcPts val="0"/>
              </a:spcAft>
              <a:buClr>
                <a:schemeClr val="dk1"/>
              </a:buClr>
              <a:buSzPct val="100000"/>
              <a:buChar char="■"/>
            </a:pPr>
            <a:r>
              <a:rPr lang="en" sz="2319">
                <a:solidFill>
                  <a:schemeClr val="dk1"/>
                </a:solidFill>
              </a:rPr>
              <a:t>Executive Functioning plan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Accommodations 	vs		    Modifications</a:t>
            </a:r>
            <a:endParaRPr/>
          </a:p>
        </p:txBody>
      </p:sp>
      <p:graphicFrame>
        <p:nvGraphicFramePr>
          <p:cNvPr id="265" name="Google Shape;265;p42"/>
          <p:cNvGraphicFramePr/>
          <p:nvPr/>
        </p:nvGraphicFramePr>
        <p:xfrm>
          <a:off x="628650" y="1143261"/>
          <a:ext cx="3000000" cy="3000000"/>
        </p:xfrm>
        <a:graphic>
          <a:graphicData uri="http://schemas.openxmlformats.org/drawingml/2006/table">
            <a:tbl>
              <a:tblPr>
                <a:noFill/>
                <a:tableStyleId>{8F08430F-4B67-417C-BE2E-83EAC187DB70}</a:tableStyleId>
              </a:tblPr>
              <a:tblGrid>
                <a:gridCol w="3876375">
                  <a:extLst>
                    <a:ext uri="{9D8B030D-6E8A-4147-A177-3AD203B41FA5}">
                      <a16:colId xmlns:a16="http://schemas.microsoft.com/office/drawing/2014/main" val="20000"/>
                    </a:ext>
                  </a:extLst>
                </a:gridCol>
                <a:gridCol w="3876375">
                  <a:extLst>
                    <a:ext uri="{9D8B030D-6E8A-4147-A177-3AD203B41FA5}">
                      <a16:colId xmlns:a16="http://schemas.microsoft.com/office/drawing/2014/main" val="20001"/>
                    </a:ext>
                  </a:extLst>
                </a:gridCol>
              </a:tblGrid>
              <a:tr h="445575">
                <a:tc>
                  <a:txBody>
                    <a:bodyPr/>
                    <a:lstStyle/>
                    <a:p>
                      <a:pPr marL="0" lvl="0" indent="0" algn="ctr" rtl="0">
                        <a:spcBef>
                          <a:spcPts val="0"/>
                        </a:spcBef>
                        <a:spcAft>
                          <a:spcPts val="0"/>
                        </a:spcAft>
                        <a:buNone/>
                      </a:pPr>
                      <a:r>
                        <a:rPr lang="en" sz="1600"/>
                        <a:t>ACCOMMODATIONS</a:t>
                      </a:r>
                      <a:endParaRPr sz="16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t>MODIFICATIONS</a:t>
                      </a:r>
                      <a:endParaRPr sz="16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99650">
                <a:tc>
                  <a:txBody>
                    <a:bodyPr/>
                    <a:lstStyle/>
                    <a:p>
                      <a:pPr marL="0" lvl="0" indent="0" algn="l" rtl="0">
                        <a:lnSpc>
                          <a:spcPct val="150000"/>
                        </a:lnSpc>
                        <a:spcBef>
                          <a:spcPts val="800"/>
                        </a:spcBef>
                        <a:spcAft>
                          <a:spcPts val="0"/>
                        </a:spcAft>
                        <a:buNone/>
                      </a:pPr>
                      <a:r>
                        <a:rPr lang="en" sz="1200" b="1">
                          <a:latin typeface="Open Sans"/>
                          <a:ea typeface="Open Sans"/>
                          <a:cs typeface="Open Sans"/>
                          <a:sym typeface="Open Sans"/>
                        </a:rPr>
                        <a:t>Changing the conditions of an assessment</a:t>
                      </a:r>
                      <a:endParaRPr sz="1200" b="1">
                        <a:latin typeface="Open Sans"/>
                        <a:ea typeface="Open Sans"/>
                        <a:cs typeface="Open Sans"/>
                        <a:sym typeface="Open Sans"/>
                      </a:endParaRPr>
                    </a:p>
                    <a:p>
                      <a:pPr marL="457200" lvl="0" indent="-339271" algn="l" rtl="0">
                        <a:lnSpc>
                          <a:spcPct val="150000"/>
                        </a:lnSpc>
                        <a:spcBef>
                          <a:spcPts val="1200"/>
                        </a:spcBef>
                        <a:spcAft>
                          <a:spcPts val="0"/>
                        </a:spcAft>
                        <a:buClr>
                          <a:srgbClr val="000000"/>
                        </a:buClr>
                        <a:buSzPts val="1743"/>
                        <a:buFont typeface="Open Sans"/>
                        <a:buChar char="●"/>
                      </a:pPr>
                      <a:r>
                        <a:rPr lang="en" sz="1442">
                          <a:latin typeface="Open Sans"/>
                          <a:ea typeface="Open Sans"/>
                          <a:cs typeface="Open Sans"/>
                          <a:sym typeface="Open Sans"/>
                        </a:rPr>
                        <a:t>Examples - extended time, recorded audio, typing instead of handwriting</a:t>
                      </a:r>
                      <a:endParaRPr sz="1442">
                        <a:latin typeface="Open Sans"/>
                        <a:ea typeface="Open Sans"/>
                        <a:cs typeface="Open Sans"/>
                        <a:sym typeface="Open Sans"/>
                      </a:endParaRPr>
                    </a:p>
                    <a:p>
                      <a:pPr marL="457200" lvl="0" indent="-339271" algn="l" rtl="0">
                        <a:lnSpc>
                          <a:spcPct val="150000"/>
                        </a:lnSpc>
                        <a:spcBef>
                          <a:spcPts val="0"/>
                        </a:spcBef>
                        <a:spcAft>
                          <a:spcPts val="0"/>
                        </a:spcAft>
                        <a:buClr>
                          <a:srgbClr val="000000"/>
                        </a:buClr>
                        <a:buSzPts val="1743"/>
                        <a:buFont typeface="Open Sans"/>
                        <a:buChar char="●"/>
                      </a:pPr>
                      <a:r>
                        <a:rPr lang="en" sz="1442">
                          <a:latin typeface="Open Sans"/>
                          <a:ea typeface="Open Sans"/>
                          <a:cs typeface="Open Sans"/>
                          <a:sym typeface="Open Sans"/>
                        </a:rPr>
                        <a:t>Protected by IDEA and ADA</a:t>
                      </a:r>
                      <a:endParaRPr sz="1442">
                        <a:latin typeface="Open Sans"/>
                        <a:ea typeface="Open Sans"/>
                        <a:cs typeface="Open Sans"/>
                        <a:sym typeface="Open Sans"/>
                      </a:endParaRPr>
                    </a:p>
                    <a:p>
                      <a:pPr marL="457200" lvl="0" indent="-339271" algn="l" rtl="0">
                        <a:lnSpc>
                          <a:spcPct val="150000"/>
                        </a:lnSpc>
                        <a:spcBef>
                          <a:spcPts val="0"/>
                        </a:spcBef>
                        <a:spcAft>
                          <a:spcPts val="0"/>
                        </a:spcAft>
                        <a:buClr>
                          <a:srgbClr val="000000"/>
                        </a:buClr>
                        <a:buSzPts val="1743"/>
                        <a:buFont typeface="Open Sans"/>
                        <a:buChar char="●"/>
                      </a:pPr>
                      <a:r>
                        <a:rPr lang="en" sz="1442">
                          <a:latin typeface="Open Sans"/>
                          <a:ea typeface="Open Sans"/>
                          <a:cs typeface="Open Sans"/>
                          <a:sym typeface="Open Sans"/>
                        </a:rPr>
                        <a:t>Provided in college under ADA</a:t>
                      </a:r>
                      <a:endParaRPr sz="1300">
                        <a:latin typeface="Open Sans"/>
                        <a:ea typeface="Open Sans"/>
                        <a:cs typeface="Open Sans"/>
                        <a:sym typeface="Open Sans"/>
                      </a:endParaRPr>
                    </a:p>
                    <a:p>
                      <a:pPr marL="0" lvl="0" indent="0" algn="l" rtl="0">
                        <a:spcBef>
                          <a:spcPts val="1200"/>
                        </a:spcBef>
                        <a:spcAft>
                          <a:spcPts val="0"/>
                        </a:spcAft>
                        <a:buNone/>
                      </a:pPr>
                      <a:endParaRPr sz="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50000"/>
                        </a:lnSpc>
                        <a:spcBef>
                          <a:spcPts val="800"/>
                        </a:spcBef>
                        <a:spcAft>
                          <a:spcPts val="0"/>
                        </a:spcAft>
                        <a:buNone/>
                      </a:pPr>
                      <a:r>
                        <a:rPr lang="en" sz="1200" b="1">
                          <a:latin typeface="Open Sans"/>
                          <a:ea typeface="Open Sans"/>
                          <a:cs typeface="Open Sans"/>
                          <a:sym typeface="Open Sans"/>
                        </a:rPr>
                        <a:t>A change in curricular expectations, levels of performance, or means of assessing</a:t>
                      </a:r>
                      <a:endParaRPr sz="1200" b="1">
                        <a:latin typeface="Open Sans"/>
                        <a:ea typeface="Open Sans"/>
                        <a:cs typeface="Open Sans"/>
                        <a:sym typeface="Open Sans"/>
                      </a:endParaRPr>
                    </a:p>
                    <a:p>
                      <a:pPr marL="457200" lvl="0" indent="-317500" algn="l" rtl="0">
                        <a:lnSpc>
                          <a:spcPct val="150000"/>
                        </a:lnSpc>
                        <a:spcBef>
                          <a:spcPts val="1200"/>
                        </a:spcBef>
                        <a:spcAft>
                          <a:spcPts val="0"/>
                        </a:spcAft>
                        <a:buClr>
                          <a:srgbClr val="000000"/>
                        </a:buClr>
                        <a:buSzPts val="1400"/>
                        <a:buFont typeface="Open Sans"/>
                        <a:buChar char="●"/>
                      </a:pPr>
                      <a:r>
                        <a:rPr lang="en">
                          <a:latin typeface="Open Sans"/>
                          <a:ea typeface="Open Sans"/>
                          <a:cs typeface="Open Sans"/>
                          <a:sym typeface="Open Sans"/>
                        </a:rPr>
                        <a:t>Examples - fewer questions, waived credit , removal of deadlines, simplified material</a:t>
                      </a:r>
                      <a:endParaRPr>
                        <a:latin typeface="Open Sans"/>
                        <a:ea typeface="Open Sans"/>
                        <a:cs typeface="Open Sans"/>
                        <a:sym typeface="Open Sans"/>
                      </a:endParaRPr>
                    </a:p>
                    <a:p>
                      <a:pPr marL="457200" lvl="0" indent="-317500" algn="l" rtl="0">
                        <a:lnSpc>
                          <a:spcPct val="150000"/>
                        </a:lnSpc>
                        <a:spcBef>
                          <a:spcPts val="0"/>
                        </a:spcBef>
                        <a:spcAft>
                          <a:spcPts val="0"/>
                        </a:spcAft>
                        <a:buClr>
                          <a:srgbClr val="000000"/>
                        </a:buClr>
                        <a:buSzPts val="1400"/>
                        <a:buFont typeface="Open Sans"/>
                        <a:buChar char="●"/>
                      </a:pPr>
                      <a:r>
                        <a:rPr lang="en">
                          <a:latin typeface="Open Sans"/>
                          <a:ea typeface="Open Sans"/>
                          <a:cs typeface="Open Sans"/>
                          <a:sym typeface="Open Sans"/>
                        </a:rPr>
                        <a:t>Generally not provided in college or the workplace </a:t>
                      </a:r>
                      <a:endParaRPr sz="13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66" name="Google Shape;266;p42"/>
          <p:cNvSpPr txBox="1"/>
          <p:nvPr/>
        </p:nvSpPr>
        <p:spPr>
          <a:xfrm>
            <a:off x="628800" y="4088475"/>
            <a:ext cx="7752900" cy="85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 sz="1700">
                <a:latin typeface="Open Sans"/>
                <a:ea typeface="Open Sans"/>
                <a:cs typeface="Open Sans"/>
                <a:sym typeface="Open Sans"/>
              </a:rPr>
              <a:t>Accommodation vs Waiver/Modification - check college requirements</a:t>
            </a:r>
            <a:endParaRPr sz="1700">
              <a:latin typeface="Open Sans"/>
              <a:ea typeface="Open Sans"/>
              <a:cs typeface="Open Sans"/>
              <a:sym typeface="Open Sans"/>
            </a:endParaRPr>
          </a:p>
          <a:p>
            <a:pPr marL="914400" lvl="1" indent="-317500" algn="l" rtl="0">
              <a:lnSpc>
                <a:spcPct val="115000"/>
              </a:lnSpc>
              <a:spcBef>
                <a:spcPts val="1200"/>
              </a:spcBef>
              <a:spcAft>
                <a:spcPts val="0"/>
              </a:spcAft>
              <a:buClr>
                <a:srgbClr val="000000"/>
              </a:buClr>
              <a:buSzPts val="1400"/>
              <a:buFont typeface="Open Sans"/>
              <a:buChar char="○"/>
            </a:pPr>
            <a:r>
              <a:rPr lang="en">
                <a:latin typeface="Open Sans"/>
                <a:ea typeface="Open Sans"/>
                <a:cs typeface="Open Sans"/>
                <a:sym typeface="Open Sans"/>
              </a:rPr>
              <a:t>Example - foreign language vs culture class</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72" name="Google Shape;72;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73" name="Google Shape;73;p1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628650" y="273849"/>
            <a:ext cx="7886700" cy="756900"/>
          </a:xfrm>
          <a:prstGeom prst="rect">
            <a:avLst/>
          </a:prstGeom>
          <a:noFill/>
        </p:spPr>
        <p:txBody>
          <a:bodyPr spcFirstLastPara="1" wrap="square" lIns="68575" tIns="34275" rIns="68575" bIns="34275" anchor="ctr" anchorCtr="0">
            <a:normAutofit/>
          </a:bodyPr>
          <a:lstStyle/>
          <a:p>
            <a:pPr marL="0" lvl="0" indent="0" algn="l" rtl="0">
              <a:spcBef>
                <a:spcPts val="0"/>
              </a:spcBef>
              <a:spcAft>
                <a:spcPts val="0"/>
              </a:spcAft>
              <a:buNone/>
            </a:pPr>
            <a:r>
              <a:rPr lang="en"/>
              <a:t>Accommodations in College</a:t>
            </a:r>
            <a:endParaRPr/>
          </a:p>
        </p:txBody>
      </p:sp>
      <p:sp>
        <p:nvSpPr>
          <p:cNvPr id="272" name="Google Shape;272;p43"/>
          <p:cNvSpPr txBox="1">
            <a:spLocks noGrp="1"/>
          </p:cNvSpPr>
          <p:nvPr>
            <p:ph type="body" idx="1"/>
          </p:nvPr>
        </p:nvSpPr>
        <p:spPr>
          <a:xfrm>
            <a:off x="628650" y="1030675"/>
            <a:ext cx="7886700" cy="3776400"/>
          </a:xfrm>
          <a:prstGeom prst="rect">
            <a:avLst/>
          </a:prstGeom>
        </p:spPr>
        <p:txBody>
          <a:bodyPr spcFirstLastPara="1" wrap="square" lIns="68575" tIns="34275" rIns="68575" bIns="34275" anchor="t" anchorCtr="0">
            <a:normAutofit/>
          </a:bodyPr>
          <a:lstStyle/>
          <a:p>
            <a:pPr marL="457200" lvl="0" indent="-374650" algn="l" rtl="0">
              <a:lnSpc>
                <a:spcPct val="115000"/>
              </a:lnSpc>
              <a:spcBef>
                <a:spcPts val="800"/>
              </a:spcBef>
              <a:spcAft>
                <a:spcPts val="0"/>
              </a:spcAft>
              <a:buClr>
                <a:srgbClr val="000000"/>
              </a:buClr>
              <a:buSzPts val="2300"/>
              <a:buChar char="●"/>
            </a:pPr>
            <a:r>
              <a:rPr lang="en" sz="2000">
                <a:solidFill>
                  <a:srgbClr val="000000"/>
                </a:solidFill>
              </a:rPr>
              <a:t>Extended Time </a:t>
            </a:r>
            <a:endParaRPr sz="2000">
              <a:solidFill>
                <a:srgbClr val="000000"/>
              </a:solidFill>
            </a:endParaRPr>
          </a:p>
          <a:p>
            <a:pPr marL="914400" lvl="1" indent="-330200" algn="l" rtl="0">
              <a:lnSpc>
                <a:spcPct val="115000"/>
              </a:lnSpc>
              <a:spcBef>
                <a:spcPts val="0"/>
              </a:spcBef>
              <a:spcAft>
                <a:spcPts val="0"/>
              </a:spcAft>
              <a:buClr>
                <a:srgbClr val="000000"/>
              </a:buClr>
              <a:buSzPts val="1600"/>
              <a:buChar char="○"/>
            </a:pPr>
            <a:r>
              <a:rPr lang="en" sz="1600">
                <a:solidFill>
                  <a:srgbClr val="000000"/>
                </a:solidFill>
              </a:rPr>
              <a:t>Unlimited time is not realistic</a:t>
            </a:r>
            <a:endParaRPr sz="1600">
              <a:solidFill>
                <a:srgbClr val="000000"/>
              </a:solidFill>
            </a:endParaRPr>
          </a:p>
          <a:p>
            <a:pPr marL="914400" lvl="1" indent="-330200" algn="l" rtl="0">
              <a:lnSpc>
                <a:spcPct val="115000"/>
              </a:lnSpc>
              <a:spcBef>
                <a:spcPts val="0"/>
              </a:spcBef>
              <a:spcAft>
                <a:spcPts val="0"/>
              </a:spcAft>
              <a:buClr>
                <a:srgbClr val="000000"/>
              </a:buClr>
              <a:buSzPts val="1600"/>
              <a:buChar char="○"/>
            </a:pPr>
            <a:r>
              <a:rPr lang="en" sz="1600">
                <a:solidFill>
                  <a:srgbClr val="000000"/>
                </a:solidFill>
              </a:rPr>
              <a:t>Deadlines don’t change</a:t>
            </a:r>
            <a:endParaRPr sz="1600">
              <a:solidFill>
                <a:srgbClr val="000000"/>
              </a:solidFill>
            </a:endParaRPr>
          </a:p>
          <a:p>
            <a:pPr marL="457200" lvl="0" indent="-374650" algn="l" rtl="0">
              <a:lnSpc>
                <a:spcPct val="115000"/>
              </a:lnSpc>
              <a:spcBef>
                <a:spcPts val="0"/>
              </a:spcBef>
              <a:spcAft>
                <a:spcPts val="0"/>
              </a:spcAft>
              <a:buClr>
                <a:srgbClr val="000000"/>
              </a:buClr>
              <a:buSzPts val="2300"/>
              <a:buChar char="●"/>
            </a:pPr>
            <a:r>
              <a:rPr lang="en" sz="2000">
                <a:solidFill>
                  <a:srgbClr val="000000"/>
                </a:solidFill>
              </a:rPr>
              <a:t>Distraction </a:t>
            </a:r>
            <a:r>
              <a:rPr lang="en" sz="2000" i="1">
                <a:solidFill>
                  <a:srgbClr val="000000"/>
                </a:solidFill>
              </a:rPr>
              <a:t>Reduced</a:t>
            </a:r>
            <a:r>
              <a:rPr lang="en" sz="2000">
                <a:solidFill>
                  <a:srgbClr val="000000"/>
                </a:solidFill>
              </a:rPr>
              <a:t> Testing </a:t>
            </a:r>
            <a:endParaRPr sz="2000">
              <a:solidFill>
                <a:srgbClr val="000000"/>
              </a:solidFill>
            </a:endParaRPr>
          </a:p>
          <a:p>
            <a:pPr marL="914400" lvl="1" indent="-330200" algn="l" rtl="0">
              <a:lnSpc>
                <a:spcPct val="115000"/>
              </a:lnSpc>
              <a:spcBef>
                <a:spcPts val="0"/>
              </a:spcBef>
              <a:spcAft>
                <a:spcPts val="0"/>
              </a:spcAft>
              <a:buClr>
                <a:srgbClr val="000000"/>
              </a:buClr>
              <a:buSzPts val="1600"/>
              <a:buChar char="○"/>
            </a:pPr>
            <a:r>
              <a:rPr lang="en" sz="1600">
                <a:solidFill>
                  <a:srgbClr val="000000"/>
                </a:solidFill>
              </a:rPr>
              <a:t>Testing in different/smaller location or testing center</a:t>
            </a:r>
            <a:endParaRPr sz="1600">
              <a:solidFill>
                <a:srgbClr val="000000"/>
              </a:solidFill>
            </a:endParaRPr>
          </a:p>
          <a:p>
            <a:pPr marL="457200" lvl="0" indent="-374650" algn="l" rtl="0">
              <a:lnSpc>
                <a:spcPct val="115000"/>
              </a:lnSpc>
              <a:spcBef>
                <a:spcPts val="0"/>
              </a:spcBef>
              <a:spcAft>
                <a:spcPts val="0"/>
              </a:spcAft>
              <a:buClr>
                <a:srgbClr val="000000"/>
              </a:buClr>
              <a:buSzPts val="2300"/>
              <a:buChar char="●"/>
            </a:pPr>
            <a:r>
              <a:rPr lang="en" sz="2000">
                <a:solidFill>
                  <a:srgbClr val="000000"/>
                </a:solidFill>
              </a:rPr>
              <a:t>Audio Books</a:t>
            </a:r>
            <a:endParaRPr sz="2000">
              <a:solidFill>
                <a:srgbClr val="000000"/>
              </a:solidFill>
            </a:endParaRPr>
          </a:p>
          <a:p>
            <a:pPr marL="457200" lvl="0" indent="-374650" algn="l" rtl="0">
              <a:lnSpc>
                <a:spcPct val="115000"/>
              </a:lnSpc>
              <a:spcBef>
                <a:spcPts val="0"/>
              </a:spcBef>
              <a:spcAft>
                <a:spcPts val="0"/>
              </a:spcAft>
              <a:buClr>
                <a:srgbClr val="000000"/>
              </a:buClr>
              <a:buSzPts val="2300"/>
              <a:buChar char="●"/>
            </a:pPr>
            <a:r>
              <a:rPr lang="en" sz="2000">
                <a:solidFill>
                  <a:srgbClr val="000000"/>
                </a:solidFill>
              </a:rPr>
              <a:t>Notetaker or Recorded Lectures</a:t>
            </a:r>
            <a:endParaRPr sz="2000">
              <a:solidFill>
                <a:srgbClr val="000000"/>
              </a:solidFill>
            </a:endParaRPr>
          </a:p>
          <a:p>
            <a:pPr marL="457200" lvl="0" indent="-374650" algn="l" rtl="0">
              <a:lnSpc>
                <a:spcPct val="115000"/>
              </a:lnSpc>
              <a:spcBef>
                <a:spcPts val="0"/>
              </a:spcBef>
              <a:spcAft>
                <a:spcPts val="0"/>
              </a:spcAft>
              <a:buClr>
                <a:srgbClr val="000000"/>
              </a:buClr>
              <a:buSzPts val="2300"/>
              <a:buChar char="●"/>
            </a:pPr>
            <a:r>
              <a:rPr lang="en" sz="2000">
                <a:solidFill>
                  <a:srgbClr val="000000"/>
                </a:solidFill>
              </a:rPr>
              <a:t>Calculators and computer in class </a:t>
            </a:r>
            <a:endParaRPr sz="2000">
              <a:solidFill>
                <a:srgbClr val="000000"/>
              </a:solidFill>
            </a:endParaRPr>
          </a:p>
          <a:p>
            <a:pPr marL="457200" lvl="0" indent="-374650" algn="l" rtl="0">
              <a:lnSpc>
                <a:spcPct val="115000"/>
              </a:lnSpc>
              <a:spcBef>
                <a:spcPts val="0"/>
              </a:spcBef>
              <a:spcAft>
                <a:spcPts val="0"/>
              </a:spcAft>
              <a:buClr>
                <a:srgbClr val="000000"/>
              </a:buClr>
              <a:buSzPts val="2300"/>
              <a:buChar char="●"/>
            </a:pPr>
            <a:r>
              <a:rPr lang="en" sz="2000">
                <a:solidFill>
                  <a:srgbClr val="000000"/>
                </a:solidFill>
              </a:rPr>
              <a:t>Residential considerations - medical single room</a:t>
            </a:r>
            <a:endParaRPr sz="2000">
              <a:solidFill>
                <a:srgbClr val="000000"/>
              </a:solidFill>
            </a:endParaRPr>
          </a:p>
          <a:p>
            <a:pPr marL="0" lvl="0" indent="0" algn="l" rtl="0">
              <a:lnSpc>
                <a:spcPct val="115000"/>
              </a:lnSpc>
              <a:spcBef>
                <a:spcPts val="1200"/>
              </a:spcBef>
              <a:spcAft>
                <a:spcPts val="1200"/>
              </a:spcAft>
              <a:buNone/>
            </a:pP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SzPts val="990"/>
              <a:buNone/>
            </a:pPr>
            <a:r>
              <a:rPr lang="en" sz="3040"/>
              <a:t>Documentation Guidelines for College Accommodations </a:t>
            </a:r>
            <a:endParaRPr sz="3040"/>
          </a:p>
        </p:txBody>
      </p:sp>
      <p:sp>
        <p:nvSpPr>
          <p:cNvPr id="278" name="Google Shape;278;p44"/>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lnSpcReduction="10000"/>
          </a:bodyPr>
          <a:lstStyle/>
          <a:p>
            <a:pPr marL="457200" lvl="0" indent="-361950" algn="l" rtl="0">
              <a:lnSpc>
                <a:spcPct val="150000"/>
              </a:lnSpc>
              <a:spcBef>
                <a:spcPts val="800"/>
              </a:spcBef>
              <a:spcAft>
                <a:spcPts val="0"/>
              </a:spcAft>
              <a:buClr>
                <a:srgbClr val="000000"/>
              </a:buClr>
              <a:buSzPts val="2100"/>
              <a:buChar char="●"/>
            </a:pPr>
            <a:r>
              <a:rPr lang="en">
                <a:solidFill>
                  <a:srgbClr val="000000"/>
                </a:solidFill>
              </a:rPr>
              <a:t>Check individual college websites for exact guidelines</a:t>
            </a:r>
            <a:endParaRPr>
              <a:solidFill>
                <a:srgbClr val="000000"/>
              </a:solidFill>
            </a:endParaRPr>
          </a:p>
          <a:p>
            <a:pPr marL="457200" lvl="0" indent="-361950" algn="l" rtl="0">
              <a:lnSpc>
                <a:spcPct val="150000"/>
              </a:lnSpc>
              <a:spcBef>
                <a:spcPts val="0"/>
              </a:spcBef>
              <a:spcAft>
                <a:spcPts val="0"/>
              </a:spcAft>
              <a:buClr>
                <a:srgbClr val="000000"/>
              </a:buClr>
              <a:buSzPts val="2100"/>
              <a:buChar char="●"/>
            </a:pPr>
            <a:r>
              <a:rPr lang="en">
                <a:solidFill>
                  <a:srgbClr val="000000"/>
                </a:solidFill>
              </a:rPr>
              <a:t>Typically a high school IEP is not sufficient</a:t>
            </a:r>
            <a:endParaRPr>
              <a:solidFill>
                <a:srgbClr val="000000"/>
              </a:solidFill>
            </a:endParaRPr>
          </a:p>
          <a:p>
            <a:pPr marL="457200" lvl="0" indent="-361950" algn="l" rtl="0">
              <a:lnSpc>
                <a:spcPct val="150000"/>
              </a:lnSpc>
              <a:spcBef>
                <a:spcPts val="0"/>
              </a:spcBef>
              <a:spcAft>
                <a:spcPts val="0"/>
              </a:spcAft>
              <a:buClr>
                <a:srgbClr val="000000"/>
              </a:buClr>
              <a:buSzPts val="2100"/>
              <a:buChar char="●"/>
            </a:pPr>
            <a:r>
              <a:rPr lang="en">
                <a:solidFill>
                  <a:srgbClr val="000000"/>
                </a:solidFill>
              </a:rPr>
              <a:t>College disability offices make their own determinations about eligibility and “reasonable accommodations” based on evidence presented in the documentation</a:t>
            </a:r>
            <a:endParaRPr>
              <a:solidFill>
                <a:srgbClr val="000000"/>
              </a:solidFill>
            </a:endParaRPr>
          </a:p>
          <a:p>
            <a:pPr marL="457200" lvl="0" indent="-361950" algn="l" rtl="0">
              <a:lnSpc>
                <a:spcPct val="150000"/>
              </a:lnSpc>
              <a:spcBef>
                <a:spcPts val="0"/>
              </a:spcBef>
              <a:spcAft>
                <a:spcPts val="0"/>
              </a:spcAft>
              <a:buClr>
                <a:srgbClr val="000000"/>
              </a:buClr>
              <a:buSzPts val="2100"/>
              <a:buChar char="●"/>
            </a:pPr>
            <a:r>
              <a:rPr lang="en">
                <a:solidFill>
                  <a:srgbClr val="000000"/>
                </a:solidFill>
              </a:rPr>
              <a:t>Many students get reevaluated/retested after turning 16 years old so that evaluators can use the adult-normed WAIS vs WISC</a:t>
            </a:r>
            <a:endParaRPr>
              <a:solidFill>
                <a:srgbClr val="000000"/>
              </a:solidFill>
            </a:endParaRPr>
          </a:p>
          <a:p>
            <a:pPr marL="457200" lvl="0" indent="-361950" algn="l" rtl="0">
              <a:lnSpc>
                <a:spcPct val="150000"/>
              </a:lnSpc>
              <a:spcBef>
                <a:spcPts val="0"/>
              </a:spcBef>
              <a:spcAft>
                <a:spcPts val="0"/>
              </a:spcAft>
              <a:buClr>
                <a:srgbClr val="000000"/>
              </a:buClr>
              <a:buSzPts val="2100"/>
              <a:buChar char="●"/>
            </a:pPr>
            <a:r>
              <a:rPr lang="en">
                <a:solidFill>
                  <a:srgbClr val="000000"/>
                </a:solidFill>
              </a:rPr>
              <a:t>In-person vs virtual evaluation/testing options as needed</a:t>
            </a:r>
            <a:endParaRPr>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Additional items to consider and prepare before starting</a:t>
            </a:r>
            <a:endParaRPr/>
          </a:p>
        </p:txBody>
      </p:sp>
      <p:sp>
        <p:nvSpPr>
          <p:cNvPr id="284" name="Google Shape;284;p45"/>
          <p:cNvSpPr txBox="1">
            <a:spLocks noGrp="1"/>
          </p:cNvSpPr>
          <p:nvPr>
            <p:ph type="body" idx="1"/>
          </p:nvPr>
        </p:nvSpPr>
        <p:spPr>
          <a:xfrm>
            <a:off x="311700" y="1152475"/>
            <a:ext cx="8520600" cy="3671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Medication</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What are they taking and when?</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How to refill?</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Interaction with drugs/alcohol? (don’t be afraid of difficult conversations)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Therapy - how to continue existing relationship or find support in new city</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Self-advocacy</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Independent living</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Social pressures and effects on habits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Problem solving - when to reach out and to whom </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academic, social, and emotional resources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Intersectionality - representation matters for retention and success</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p:nvPr/>
        </p:nvSpPr>
        <p:spPr>
          <a:xfrm>
            <a:off x="1815150" y="869475"/>
            <a:ext cx="5490000" cy="236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6"/>
          <p:cNvSpPr txBox="1">
            <a:spLocks noGrp="1"/>
          </p:cNvSpPr>
          <p:nvPr>
            <p:ph type="title"/>
          </p:nvPr>
        </p:nvSpPr>
        <p:spPr>
          <a:xfrm>
            <a:off x="1915200" y="930600"/>
            <a:ext cx="5313600" cy="1845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u="sng"/>
              <a:t>Break Out</a:t>
            </a:r>
            <a:endParaRPr u="sng"/>
          </a:p>
          <a:p>
            <a:pPr marL="0" lvl="0" indent="0" algn="ctr" rtl="0">
              <a:spcBef>
                <a:spcPts val="0"/>
              </a:spcBef>
              <a:spcAft>
                <a:spcPts val="0"/>
              </a:spcAft>
              <a:buNone/>
            </a:pPr>
            <a:r>
              <a:rPr lang="en"/>
              <a:t>How does what you’ve learned in these past few slides impact your practice? What would you change? What would you emphasize more?</a:t>
            </a:r>
            <a:endParaRPr/>
          </a:p>
        </p:txBody>
      </p:sp>
      <p:pic>
        <p:nvPicPr>
          <p:cNvPr id="291" name="Google Shape;291;p46"/>
          <p:cNvPicPr preferRelativeResize="0"/>
          <p:nvPr/>
        </p:nvPicPr>
        <p:blipFill>
          <a:blip r:embed="rId3">
            <a:alphaModFix/>
          </a:blip>
          <a:stretch>
            <a:fillRect/>
          </a:stretch>
        </p:blipFill>
        <p:spPr>
          <a:xfrm>
            <a:off x="4121550" y="3423625"/>
            <a:ext cx="900900" cy="900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Breakout Session #2</a:t>
            </a:r>
            <a:endParaRPr/>
          </a:p>
          <a:p>
            <a:pPr marL="0" lvl="0" indent="0" algn="l" rtl="0">
              <a:spcBef>
                <a:spcPts val="0"/>
              </a:spcBef>
              <a:spcAft>
                <a:spcPts val="0"/>
              </a:spcAft>
              <a:buNone/>
            </a:pPr>
            <a:endParaRPr/>
          </a:p>
        </p:txBody>
      </p:sp>
      <p:sp>
        <p:nvSpPr>
          <p:cNvPr id="297" name="Google Shape;297;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935"/>
              <a:buFont typeface="Arial"/>
              <a:buNone/>
            </a:pPr>
            <a:r>
              <a:rPr lang="en" sz="2000">
                <a:solidFill>
                  <a:schemeClr val="dk1"/>
                </a:solidFill>
                <a:latin typeface="Calibri"/>
                <a:ea typeface="Calibri"/>
                <a:cs typeface="Calibri"/>
                <a:sym typeface="Calibri"/>
              </a:rPr>
              <a:t>▪You will be divided into breakout of approximate equal size </a:t>
            </a:r>
            <a:r>
              <a:rPr lang="en" sz="2000" b="1">
                <a:solidFill>
                  <a:schemeClr val="dk1"/>
                </a:solidFill>
                <a:latin typeface="Calibri"/>
                <a:ea typeface="Calibri"/>
                <a:cs typeface="Calibri"/>
                <a:sym typeface="Calibri"/>
              </a:rPr>
              <a:t>(5 to 7 people)</a:t>
            </a:r>
            <a:r>
              <a:rPr lang="en" sz="2000">
                <a:solidFill>
                  <a:schemeClr val="dk1"/>
                </a:solidFill>
                <a:latin typeface="Calibri"/>
                <a:ea typeface="Calibri"/>
                <a:cs typeface="Calibri"/>
                <a:sym typeface="Calibri"/>
              </a:rPr>
              <a:t>, and your group will remain the same for both breakouts.</a:t>
            </a:r>
            <a:endParaRPr sz="2000">
              <a:solidFill>
                <a:schemeClr val="dk1"/>
              </a:solidFill>
              <a:latin typeface="Calibri"/>
              <a:ea typeface="Calibri"/>
              <a:cs typeface="Calibri"/>
              <a:sym typeface="Calibri"/>
            </a:endParaRPr>
          </a:p>
          <a:p>
            <a:pPr marL="0" lvl="0" indent="0" algn="l" rtl="0">
              <a:lnSpc>
                <a:spcPct val="140000"/>
              </a:lnSpc>
              <a:spcBef>
                <a:spcPts val="0"/>
              </a:spcBef>
              <a:spcAft>
                <a:spcPts val="0"/>
              </a:spcAft>
              <a:buClr>
                <a:schemeClr val="dk1"/>
              </a:buClr>
              <a:buSzPts val="935"/>
              <a:buFont typeface="Arial"/>
              <a:buNone/>
            </a:pPr>
            <a:r>
              <a:rPr lang="en" sz="2000">
                <a:solidFill>
                  <a:schemeClr val="dk1"/>
                </a:solidFill>
                <a:latin typeface="Calibri"/>
                <a:ea typeface="Calibri"/>
                <a:cs typeface="Calibri"/>
                <a:sym typeface="Calibri"/>
              </a:rPr>
              <a:t>▪You’ll have about </a:t>
            </a:r>
            <a:r>
              <a:rPr lang="en" sz="2000" b="1">
                <a:solidFill>
                  <a:schemeClr val="dk1"/>
                </a:solidFill>
                <a:latin typeface="Calibri"/>
                <a:ea typeface="Calibri"/>
                <a:cs typeface="Calibri"/>
                <a:sym typeface="Calibri"/>
              </a:rPr>
              <a:t>10 minutes to chat</a:t>
            </a:r>
            <a:r>
              <a:rPr lang="en" sz="2000">
                <a:solidFill>
                  <a:schemeClr val="dk1"/>
                </a:solidFill>
                <a:latin typeface="Calibri"/>
                <a:ea typeface="Calibri"/>
                <a:cs typeface="Calibri"/>
                <a:sym typeface="Calibri"/>
              </a:rPr>
              <a:t> with your group.</a:t>
            </a:r>
            <a:endParaRPr sz="2000">
              <a:solidFill>
                <a:schemeClr val="dk1"/>
              </a:solidFill>
              <a:latin typeface="Calibri"/>
              <a:ea typeface="Calibri"/>
              <a:cs typeface="Calibri"/>
              <a:sym typeface="Calibri"/>
            </a:endParaRPr>
          </a:p>
          <a:p>
            <a:pPr marL="0" lvl="0" indent="0" algn="l" rtl="0">
              <a:lnSpc>
                <a:spcPct val="140000"/>
              </a:lnSpc>
              <a:spcBef>
                <a:spcPts val="0"/>
              </a:spcBef>
              <a:spcAft>
                <a:spcPts val="0"/>
              </a:spcAft>
              <a:buClr>
                <a:schemeClr val="dk1"/>
              </a:buClr>
              <a:buSzPts val="935"/>
              <a:buFont typeface="Arial"/>
              <a:buNone/>
            </a:pPr>
            <a:r>
              <a:rPr lang="en" sz="2000">
                <a:solidFill>
                  <a:schemeClr val="dk1"/>
                </a:solidFill>
                <a:latin typeface="Calibri"/>
                <a:ea typeface="Calibri"/>
                <a:cs typeface="Calibri"/>
                <a:sym typeface="Calibri"/>
              </a:rPr>
              <a:t>▪Please pay attention to your </a:t>
            </a:r>
            <a:r>
              <a:rPr lang="en" sz="2000" b="1">
                <a:solidFill>
                  <a:schemeClr val="dk1"/>
                </a:solidFill>
                <a:latin typeface="Calibri"/>
                <a:ea typeface="Calibri"/>
                <a:cs typeface="Calibri"/>
                <a:sym typeface="Calibri"/>
              </a:rPr>
              <a:t>breakout room number </a:t>
            </a:r>
            <a:r>
              <a:rPr lang="en" sz="2000">
                <a:solidFill>
                  <a:schemeClr val="dk1"/>
                </a:solidFill>
                <a:latin typeface="Calibri"/>
                <a:ea typeface="Calibri"/>
                <a:cs typeface="Calibri"/>
                <a:sym typeface="Calibri"/>
              </a:rPr>
              <a:t>as we may ask each room to pick a </a:t>
            </a:r>
            <a:r>
              <a:rPr lang="en" sz="2000" b="1">
                <a:solidFill>
                  <a:schemeClr val="dk1"/>
                </a:solidFill>
                <a:latin typeface="Calibri"/>
                <a:ea typeface="Calibri"/>
                <a:cs typeface="Calibri"/>
                <a:sym typeface="Calibri"/>
              </a:rPr>
              <a:t>representative</a:t>
            </a:r>
            <a:r>
              <a:rPr lang="en" sz="2000">
                <a:solidFill>
                  <a:schemeClr val="dk1"/>
                </a:solidFill>
                <a:latin typeface="Calibri"/>
                <a:ea typeface="Calibri"/>
                <a:cs typeface="Calibri"/>
                <a:sym typeface="Calibri"/>
              </a:rPr>
              <a:t> that will share with the entire group some of the highlights of your discussion.</a:t>
            </a:r>
            <a:endParaRPr sz="2000">
              <a:solidFill>
                <a:schemeClr val="dk1"/>
              </a:solidFill>
              <a:latin typeface="Calibri"/>
              <a:ea typeface="Calibri"/>
              <a:cs typeface="Calibri"/>
              <a:sym typeface="Calibri"/>
            </a:endParaRPr>
          </a:p>
          <a:p>
            <a:pPr marL="0" lvl="0" indent="0" algn="l" rtl="0">
              <a:lnSpc>
                <a:spcPct val="140000"/>
              </a:lnSpc>
              <a:spcBef>
                <a:spcPts val="0"/>
              </a:spcBef>
              <a:spcAft>
                <a:spcPts val="0"/>
              </a:spcAft>
              <a:buClr>
                <a:schemeClr val="dk1"/>
              </a:buClr>
              <a:buSzPts val="935"/>
              <a:buFont typeface="Arial"/>
              <a:buNone/>
            </a:pPr>
            <a:r>
              <a:rPr lang="en" sz="2000">
                <a:solidFill>
                  <a:schemeClr val="dk1"/>
                </a:solidFill>
                <a:latin typeface="Calibri"/>
                <a:ea typeface="Calibri"/>
                <a:cs typeface="Calibri"/>
                <a:sym typeface="Calibri"/>
              </a:rPr>
              <a:t>▪We encourage you to have your camera on and really lean in to these conversations!</a:t>
            </a:r>
            <a:endParaRPr sz="2000">
              <a:solidFill>
                <a:schemeClr val="dk1"/>
              </a:solidFill>
              <a:latin typeface="Calibri"/>
              <a:ea typeface="Calibri"/>
              <a:cs typeface="Calibri"/>
              <a:sym typeface="Calibri"/>
            </a:endParaRPr>
          </a:p>
          <a:p>
            <a:pPr marL="0" lvl="0" indent="0" algn="l" rtl="0">
              <a:lnSpc>
                <a:spcPct val="140000"/>
              </a:lnSpc>
              <a:spcBef>
                <a:spcPts val="0"/>
              </a:spcBef>
              <a:spcAft>
                <a:spcPts val="0"/>
              </a:spcAft>
              <a:buClr>
                <a:schemeClr val="dk1"/>
              </a:buClr>
              <a:buSzPts val="935"/>
              <a:buFont typeface="Arial"/>
              <a:buNone/>
            </a:pPr>
            <a:endParaRPr sz="2000">
              <a:solidFill>
                <a:schemeClr val="dk1"/>
              </a:solidFill>
              <a:latin typeface="Calibri"/>
              <a:ea typeface="Calibri"/>
              <a:cs typeface="Calibri"/>
              <a:sym typeface="Calibri"/>
            </a:endParaRPr>
          </a:p>
          <a:p>
            <a:pPr marL="0" lvl="0" indent="0" algn="l" rtl="0">
              <a:lnSpc>
                <a:spcPct val="140000"/>
              </a:lnSpc>
              <a:spcBef>
                <a:spcPts val="0"/>
              </a:spcBef>
              <a:spcAft>
                <a:spcPts val="0"/>
              </a:spcAft>
              <a:buClr>
                <a:schemeClr val="dk1"/>
              </a:buClr>
              <a:buSzPts val="935"/>
              <a:buFont typeface="Arial"/>
              <a:buNone/>
            </a:pPr>
            <a:endParaRPr sz="2000">
              <a:solidFill>
                <a:schemeClr val="dk1"/>
              </a:solidFill>
              <a:latin typeface="Calibri"/>
              <a:ea typeface="Calibri"/>
              <a:cs typeface="Calibri"/>
              <a:sym typeface="Calibri"/>
            </a:endParaRPr>
          </a:p>
          <a:p>
            <a:pPr marL="0" lvl="0" indent="0" algn="l" rtl="0">
              <a:lnSpc>
                <a:spcPct val="140000"/>
              </a:lnSpc>
              <a:spcBef>
                <a:spcPts val="0"/>
              </a:spcBef>
              <a:spcAft>
                <a:spcPts val="1200"/>
              </a:spcAft>
              <a:buSzPts val="935"/>
              <a:buNone/>
            </a:pPr>
            <a:endParaRPr sz="1829">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8"/>
          <p:cNvSpPr txBox="1">
            <a:spLocks noGrp="1"/>
          </p:cNvSpPr>
          <p:nvPr>
            <p:ph type="title"/>
          </p:nvPr>
        </p:nvSpPr>
        <p:spPr>
          <a:xfrm>
            <a:off x="283364" y="294502"/>
            <a:ext cx="7746000" cy="3789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National Center for Learning Disabilities (</a:t>
            </a:r>
            <a:r>
              <a:rPr lang="en" u="sng">
                <a:solidFill>
                  <a:schemeClr val="hlink"/>
                </a:solidFill>
                <a:hlinkClick r:id="rId3"/>
              </a:rPr>
              <a:t>NCLD</a:t>
            </a:r>
            <a:r>
              <a:rPr lang="en"/>
              <a:t>) </a:t>
            </a:r>
            <a:endParaRPr/>
          </a:p>
        </p:txBody>
      </p:sp>
      <p:pic>
        <p:nvPicPr>
          <p:cNvPr id="303" name="Google Shape;303;p48"/>
          <p:cNvPicPr preferRelativeResize="0"/>
          <p:nvPr/>
        </p:nvPicPr>
        <p:blipFill>
          <a:blip r:embed="rId4">
            <a:alphaModFix/>
          </a:blip>
          <a:stretch>
            <a:fillRect/>
          </a:stretch>
        </p:blipFill>
        <p:spPr>
          <a:xfrm>
            <a:off x="1012838" y="789000"/>
            <a:ext cx="6287076" cy="4119049"/>
          </a:xfrm>
          <a:prstGeom prst="rect">
            <a:avLst/>
          </a:prstGeom>
          <a:noFill/>
          <a:ln>
            <a:noFill/>
          </a:ln>
        </p:spPr>
      </p:pic>
      <p:sp>
        <p:nvSpPr>
          <p:cNvPr id="304" name="Google Shape;304;p48"/>
          <p:cNvSpPr txBox="1"/>
          <p:nvPr/>
        </p:nvSpPr>
        <p:spPr>
          <a:xfrm>
            <a:off x="241193" y="4908061"/>
            <a:ext cx="8544600" cy="337500"/>
          </a:xfrm>
          <a:prstGeom prst="rect">
            <a:avLst/>
          </a:prstGeom>
          <a:noFill/>
          <a:ln>
            <a:noFill/>
          </a:ln>
        </p:spPr>
        <p:txBody>
          <a:bodyPr spcFirstLastPara="1" wrap="square" lIns="75575" tIns="75575" rIns="75575" bIns="75575" anchor="t" anchorCtr="0">
            <a:spAutoFit/>
          </a:bodyPr>
          <a:lstStyle/>
          <a:p>
            <a:pPr marL="0" lvl="0" indent="0" algn="l" rtl="0">
              <a:spcBef>
                <a:spcPts val="0"/>
              </a:spcBef>
              <a:spcAft>
                <a:spcPts val="0"/>
              </a:spcAft>
              <a:buNone/>
            </a:pPr>
            <a:r>
              <a:rPr lang="en" sz="1200">
                <a:solidFill>
                  <a:srgbClr val="FFFFFF"/>
                </a:solidFill>
                <a:latin typeface="Roboto"/>
                <a:ea typeface="Roboto"/>
                <a:cs typeface="Roboto"/>
                <a:sym typeface="Roboto"/>
              </a:rPr>
              <a:t>Source - </a:t>
            </a:r>
            <a:r>
              <a:rPr lang="en" sz="1200" u="sng">
                <a:solidFill>
                  <a:srgbClr val="FFFFFF"/>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https://www.ncld.org/research/state-of-learning-disabilities/transitioning-to-life-after-high-school/</a:t>
            </a:r>
            <a:r>
              <a:rPr lang="en" sz="1200">
                <a:solidFill>
                  <a:srgbClr val="FFFFFF"/>
                </a:solidFill>
                <a:latin typeface="Roboto"/>
                <a:ea typeface="Roboto"/>
                <a:cs typeface="Roboto"/>
                <a:sym typeface="Roboto"/>
              </a:rPr>
              <a:t> </a:t>
            </a:r>
            <a:endParaRPr sz="1200">
              <a:solidFill>
                <a:srgbClr val="FFFFFF"/>
              </a:solidFill>
              <a:latin typeface="Roboto"/>
              <a:ea typeface="Roboto"/>
              <a:cs typeface="Roboto"/>
              <a:sym typeface="Roboto"/>
            </a:endParaRPr>
          </a:p>
        </p:txBody>
      </p:sp>
      <p:sp>
        <p:nvSpPr>
          <p:cNvPr id="305" name="Google Shape;305;p48"/>
          <p:cNvSpPr txBox="1"/>
          <p:nvPr/>
        </p:nvSpPr>
        <p:spPr>
          <a:xfrm>
            <a:off x="347400" y="4752950"/>
            <a:ext cx="8449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Source - </a:t>
            </a:r>
            <a:r>
              <a:rPr lang="en" sz="1000" u="sng">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https://www.ncld.org/research/state-of-learning-disabilities/transitioning-to-life-after-high-school/</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spcBef>
                <a:spcPts val="0"/>
              </a:spcBef>
              <a:spcAft>
                <a:spcPts val="0"/>
              </a:spcAft>
              <a:buNone/>
            </a:pPr>
            <a:endParaRPr sz="10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REFERENCES</a:t>
            </a:r>
            <a:endParaRPr/>
          </a:p>
        </p:txBody>
      </p:sp>
      <p:sp>
        <p:nvSpPr>
          <p:cNvPr id="311" name="Google Shape;311;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Calibri"/>
              <a:buChar char="●"/>
            </a:pPr>
            <a:r>
              <a:rPr lang="en" sz="1700" b="1">
                <a:solidFill>
                  <a:schemeClr val="dk1"/>
                </a:solidFill>
                <a:latin typeface="Calibri"/>
                <a:ea typeface="Calibri"/>
                <a:cs typeface="Calibri"/>
                <a:sym typeface="Calibri"/>
              </a:rPr>
              <a:t>Transitioning to Life After High School -NCLD</a:t>
            </a:r>
            <a:endParaRPr sz="1700" b="1">
              <a:solidFill>
                <a:schemeClr val="dk1"/>
              </a:solidFill>
              <a:latin typeface="Calibri"/>
              <a:ea typeface="Calibri"/>
              <a:cs typeface="Calibri"/>
              <a:sym typeface="Calibri"/>
            </a:endParaRPr>
          </a:p>
          <a:p>
            <a:pPr marL="457200" lvl="0" indent="0" algn="l" rtl="0">
              <a:lnSpc>
                <a:spcPct val="100000"/>
              </a:lnSpc>
              <a:spcBef>
                <a:spcPts val="1200"/>
              </a:spcBef>
              <a:spcAft>
                <a:spcPts val="0"/>
              </a:spcAft>
              <a:buNone/>
            </a:pPr>
            <a:r>
              <a:rPr lang="en" sz="17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https://www.ncld.org/research/state-of-learning-disabilities/transitioning-to-life-after-high-school/</a:t>
            </a:r>
            <a:r>
              <a:rPr lang="en" sz="17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SzPts val="1700"/>
              <a:buFont typeface="Calibri"/>
              <a:buChar char="●"/>
            </a:pPr>
            <a:r>
              <a:rPr lang="en" sz="1700" b="1">
                <a:solidFill>
                  <a:schemeClr val="dk1"/>
                </a:solidFill>
                <a:latin typeface="Calibri"/>
                <a:ea typeface="Calibri"/>
                <a:cs typeface="Calibri"/>
                <a:sym typeface="Calibri"/>
              </a:rPr>
              <a:t>National Center for Learning Disabilities (NCLD)</a:t>
            </a:r>
            <a:endParaRPr sz="1700" b="1">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r>
              <a:rPr lang="en" sz="1700" u="sng">
                <a:solidFill>
                  <a:schemeClr val="hlink"/>
                </a:solidFill>
                <a:latin typeface="Calibri"/>
                <a:ea typeface="Calibri"/>
                <a:cs typeface="Calibri"/>
                <a:sym typeface="Calibri"/>
                <a:hlinkClick r:id="rId4"/>
              </a:rPr>
              <a:t>https://ncld.org/</a:t>
            </a:r>
            <a:endParaRPr sz="170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 sz="1700" b="1">
                <a:solidFill>
                  <a:schemeClr val="dk1"/>
                </a:solidFill>
                <a:latin typeface="Calibri"/>
                <a:ea typeface="Calibri"/>
                <a:cs typeface="Calibri"/>
                <a:sym typeface="Calibri"/>
              </a:rPr>
              <a:t>LD Online</a:t>
            </a:r>
            <a:endParaRPr sz="1700" b="1">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r>
              <a:rPr lang="en" sz="1700" u="sng">
                <a:solidFill>
                  <a:schemeClr val="hlink"/>
                </a:solidFill>
                <a:latin typeface="Calibri"/>
                <a:ea typeface="Calibri"/>
                <a:cs typeface="Calibri"/>
                <a:sym typeface="Calibri"/>
                <a:hlinkClick r:id="rId5"/>
              </a:rPr>
              <a:t>http://www.ldonline.org/</a:t>
            </a:r>
            <a:endParaRPr sz="170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 sz="1700" b="1">
                <a:solidFill>
                  <a:schemeClr val="dk1"/>
                </a:solidFill>
                <a:latin typeface="Calibri"/>
                <a:ea typeface="Calibri"/>
                <a:cs typeface="Calibri"/>
                <a:sym typeface="Calibri"/>
              </a:rPr>
              <a:t>Understood</a:t>
            </a:r>
            <a:endParaRPr sz="1700" b="1">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r>
              <a:rPr lang="en" sz="1700" u="sng">
                <a:solidFill>
                  <a:schemeClr val="hlink"/>
                </a:solidFill>
                <a:latin typeface="Calibri"/>
                <a:ea typeface="Calibri"/>
                <a:cs typeface="Calibri"/>
                <a:sym typeface="Calibri"/>
                <a:hlinkClick r:id="rId6"/>
              </a:rPr>
              <a:t>https://www.understood.org/</a:t>
            </a:r>
            <a:endParaRPr sz="170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17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17" name="Google Shape;317;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18" name="Google Shape;318;p5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79" name="Google Shape;79;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80" name="Google Shape;80;p1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E67D-2238-DB45-80C3-507311F18E62}"/>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761F33B0-04A1-5948-95A6-043803BED188}"/>
              </a:ext>
            </a:extLst>
          </p:cNvPr>
          <p:cNvPicPr>
            <a:picLocks noChangeAspect="1"/>
          </p:cNvPicPr>
          <p:nvPr/>
        </p:nvPicPr>
        <p:blipFill>
          <a:blip r:embed="rId2"/>
          <a:stretch>
            <a:fillRect/>
          </a:stretch>
        </p:blipFill>
        <p:spPr>
          <a:xfrm>
            <a:off x="0" y="0"/>
            <a:ext cx="9143999" cy="5143500"/>
          </a:xfrm>
          <a:prstGeom prst="rect">
            <a:avLst/>
          </a:prstGeom>
        </p:spPr>
      </p:pic>
    </p:spTree>
    <p:extLst>
      <p:ext uri="{BB962C8B-B14F-4D97-AF65-F5344CB8AC3E}">
        <p14:creationId xmlns:p14="http://schemas.microsoft.com/office/powerpoint/2010/main" val="429119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OPENING EXERCISE</a:t>
            </a:r>
            <a:endParaRPr/>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5300">
                <a:solidFill>
                  <a:srgbClr val="252B36"/>
                </a:solidFill>
                <a:highlight>
                  <a:srgbClr val="FFFFFF"/>
                </a:highlight>
              </a:rPr>
              <a:t>Go to www.menti.com </a:t>
            </a:r>
            <a:endParaRPr sz="5300">
              <a:solidFill>
                <a:srgbClr val="252B36"/>
              </a:solidFill>
              <a:highlight>
                <a:srgbClr val="FFFFFF"/>
              </a:highlight>
            </a:endParaRPr>
          </a:p>
          <a:p>
            <a:pPr marL="0" lvl="0" indent="0" algn="ctr" rtl="0">
              <a:spcBef>
                <a:spcPts val="1200"/>
              </a:spcBef>
              <a:spcAft>
                <a:spcPts val="1200"/>
              </a:spcAft>
              <a:buNone/>
            </a:pPr>
            <a:r>
              <a:rPr lang="en" sz="5300">
                <a:solidFill>
                  <a:srgbClr val="252B36"/>
                </a:solidFill>
                <a:highlight>
                  <a:srgbClr val="FFFFFF"/>
                </a:highlight>
              </a:rPr>
              <a:t>Use the code 2510 1260</a:t>
            </a:r>
            <a:endParaRPr sz="4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subTitle" idx="1"/>
          </p:nvPr>
        </p:nvSpPr>
        <p:spPr>
          <a:xfrm>
            <a:off x="311700" y="3535075"/>
            <a:ext cx="8520600" cy="1347900"/>
          </a:xfrm>
          <a:prstGeom prst="rect">
            <a:avLst/>
          </a:prstGeom>
          <a:ln w="76200" cap="flat" cmpd="sng">
            <a:solidFill>
              <a:schemeClr val="accent1"/>
            </a:solidFill>
            <a:prstDash val="solid"/>
            <a:round/>
            <a:headEnd type="none" w="sm" len="sm"/>
            <a:tailEnd type="none" w="sm" len="sm"/>
          </a:ln>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sz="2400" b="1">
                <a:solidFill>
                  <a:srgbClr val="222222"/>
                </a:solidFill>
                <a:highlight>
                  <a:srgbClr val="FFFFFF"/>
                </a:highlight>
                <a:latin typeface="Calibri"/>
                <a:ea typeface="Calibri"/>
                <a:cs typeface="Calibri"/>
                <a:sym typeface="Calibri"/>
              </a:rPr>
              <a:t>College Transition Planning for Students with Learning Differences</a:t>
            </a:r>
            <a:endParaRPr sz="2400" b="1">
              <a:solidFill>
                <a:srgbClr val="222222"/>
              </a:solidFill>
              <a:highlight>
                <a:srgbClr val="FFFFFF"/>
              </a:highlight>
              <a:latin typeface="Calibri"/>
              <a:ea typeface="Calibri"/>
              <a:cs typeface="Calibri"/>
              <a:sym typeface="Calibri"/>
            </a:endParaRPr>
          </a:p>
          <a:p>
            <a:pPr marL="0" lvl="0" indent="0" algn="ctr" rtl="0">
              <a:spcBef>
                <a:spcPts val="0"/>
              </a:spcBef>
              <a:spcAft>
                <a:spcPts val="0"/>
              </a:spcAft>
              <a:buNone/>
            </a:pPr>
            <a:r>
              <a:rPr lang="en" sz="2400" b="1">
                <a:solidFill>
                  <a:srgbClr val="222222"/>
                </a:solidFill>
                <a:highlight>
                  <a:srgbClr val="FFFFFF"/>
                </a:highlight>
                <a:latin typeface="Calibri"/>
                <a:ea typeface="Calibri"/>
                <a:cs typeface="Calibri"/>
                <a:sym typeface="Calibri"/>
              </a:rPr>
              <a:t> </a:t>
            </a:r>
            <a:endParaRPr sz="2400" b="1">
              <a:solidFill>
                <a:srgbClr val="222222"/>
              </a:solidFill>
              <a:highlight>
                <a:srgbClr val="FFFFFF"/>
              </a:highlight>
              <a:latin typeface="Calibri"/>
              <a:ea typeface="Calibri"/>
              <a:cs typeface="Calibri"/>
              <a:sym typeface="Calibri"/>
            </a:endParaRPr>
          </a:p>
          <a:p>
            <a:pPr marL="0" lvl="0" indent="0" algn="ctr" rtl="0">
              <a:spcBef>
                <a:spcPts val="0"/>
              </a:spcBef>
              <a:spcAft>
                <a:spcPts val="0"/>
              </a:spcAft>
              <a:buNone/>
            </a:pPr>
            <a:r>
              <a:rPr lang="en" sz="2300" b="1">
                <a:solidFill>
                  <a:srgbClr val="222222"/>
                </a:solidFill>
                <a:highlight>
                  <a:srgbClr val="FFFFFF"/>
                </a:highlight>
                <a:latin typeface="Calibri"/>
                <a:ea typeface="Calibri"/>
                <a:cs typeface="Calibri"/>
                <a:sym typeface="Calibri"/>
              </a:rPr>
              <a:t>"begin with the end in mind" Stephen Covey</a:t>
            </a:r>
            <a:endParaRPr sz="3600" b="1">
              <a:solidFill>
                <a:srgbClr val="222222"/>
              </a:solidFill>
              <a:highlight>
                <a:srgbClr val="FFFFFF"/>
              </a:highlight>
              <a:latin typeface="Calibri"/>
              <a:ea typeface="Calibri"/>
              <a:cs typeface="Calibri"/>
              <a:sym typeface="Calibri"/>
            </a:endParaRPr>
          </a:p>
        </p:txBody>
      </p:sp>
      <p:pic>
        <p:nvPicPr>
          <p:cNvPr id="99" name="Google Shape;99;p20"/>
          <p:cNvPicPr preferRelativeResize="0"/>
          <p:nvPr/>
        </p:nvPicPr>
        <p:blipFill>
          <a:blip r:embed="rId3">
            <a:alphaModFix/>
          </a:blip>
          <a:stretch>
            <a:fillRect/>
          </a:stretch>
        </p:blipFill>
        <p:spPr>
          <a:xfrm>
            <a:off x="1888125" y="325550"/>
            <a:ext cx="5772875" cy="3089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244925"/>
            <a:ext cx="8520600" cy="50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DEFINING OUR TERMS</a:t>
            </a:r>
            <a:endParaRPr/>
          </a:p>
        </p:txBody>
      </p:sp>
      <p:sp>
        <p:nvSpPr>
          <p:cNvPr id="105" name="Google Shape;105;p21"/>
          <p:cNvSpPr txBox="1">
            <a:spLocks noGrp="1"/>
          </p:cNvSpPr>
          <p:nvPr>
            <p:ph type="body" idx="1"/>
          </p:nvPr>
        </p:nvSpPr>
        <p:spPr>
          <a:xfrm>
            <a:off x="311700" y="624418"/>
            <a:ext cx="8520600" cy="459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alibri"/>
                <a:ea typeface="Calibri"/>
                <a:cs typeface="Calibri"/>
                <a:sym typeface="Calibri"/>
              </a:rPr>
              <a:t>LD - LEARNING DIFFERENCES</a:t>
            </a:r>
            <a:endParaRPr sz="1600" b="1">
              <a:latin typeface="Calibri"/>
              <a:ea typeface="Calibri"/>
              <a:cs typeface="Calibri"/>
              <a:sym typeface="Calibri"/>
            </a:endParaRPr>
          </a:p>
          <a:p>
            <a:pPr marL="457200" lvl="0" indent="-330200" algn="l" rtl="0">
              <a:spcBef>
                <a:spcPts val="1200"/>
              </a:spcBef>
              <a:spcAft>
                <a:spcPts val="0"/>
              </a:spcAft>
              <a:buSzPts val="1600"/>
              <a:buFont typeface="Calibri"/>
              <a:buChar char="●"/>
            </a:pPr>
            <a:r>
              <a:rPr lang="en" sz="1600">
                <a:solidFill>
                  <a:srgbClr val="333333"/>
                </a:solidFill>
                <a:highlight>
                  <a:srgbClr val="FFFFFF"/>
                </a:highlight>
                <a:latin typeface="Calibri"/>
                <a:ea typeface="Calibri"/>
                <a:cs typeface="Calibri"/>
                <a:sym typeface="Calibri"/>
              </a:rPr>
              <a:t>difference in the way a person's brain is "wired." </a:t>
            </a:r>
            <a:endParaRPr sz="1600">
              <a:solidFill>
                <a:srgbClr val="333333"/>
              </a:solidFill>
              <a:highlight>
                <a:srgbClr val="FFFFFF"/>
              </a:highlight>
              <a:latin typeface="Calibri"/>
              <a:ea typeface="Calibri"/>
              <a:cs typeface="Calibri"/>
              <a:sym typeface="Calibri"/>
            </a:endParaRPr>
          </a:p>
          <a:p>
            <a:pPr marL="457200" lvl="0" indent="-330200" algn="l" rtl="0">
              <a:spcBef>
                <a:spcPts val="0"/>
              </a:spcBef>
              <a:spcAft>
                <a:spcPts val="0"/>
              </a:spcAft>
              <a:buClr>
                <a:srgbClr val="333333"/>
              </a:buClr>
              <a:buSzPts val="1600"/>
              <a:buFont typeface="Calibri"/>
              <a:buChar char="●"/>
            </a:pPr>
            <a:r>
              <a:rPr lang="en" sz="1600">
                <a:solidFill>
                  <a:srgbClr val="333333"/>
                </a:solidFill>
                <a:highlight>
                  <a:srgbClr val="FFFFFF"/>
                </a:highlight>
                <a:latin typeface="Calibri"/>
                <a:ea typeface="Calibri"/>
                <a:cs typeface="Calibri"/>
                <a:sym typeface="Calibri"/>
              </a:rPr>
              <a:t>are as smart or smarter than their peers</a:t>
            </a:r>
            <a:endParaRPr sz="1600">
              <a:solidFill>
                <a:srgbClr val="333333"/>
              </a:solidFill>
              <a:highlight>
                <a:srgbClr val="FFFFFF"/>
              </a:highlight>
              <a:latin typeface="Calibri"/>
              <a:ea typeface="Calibri"/>
              <a:cs typeface="Calibri"/>
              <a:sym typeface="Calibri"/>
            </a:endParaRPr>
          </a:p>
          <a:p>
            <a:pPr marL="457200" lvl="0" indent="-330200" algn="l" rtl="0">
              <a:spcBef>
                <a:spcPts val="0"/>
              </a:spcBef>
              <a:spcAft>
                <a:spcPts val="0"/>
              </a:spcAft>
              <a:buClr>
                <a:srgbClr val="333333"/>
              </a:buClr>
              <a:buSzPts val="1600"/>
              <a:buFont typeface="Calibri"/>
              <a:buChar char="●"/>
            </a:pPr>
            <a:r>
              <a:rPr lang="en" sz="1600" b="1">
                <a:solidFill>
                  <a:srgbClr val="3A8BAB"/>
                </a:solidFill>
                <a:highlight>
                  <a:srgbClr val="FFFFFF"/>
                </a:highlight>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Dyslexia</a:t>
            </a:r>
            <a:r>
              <a:rPr lang="en" sz="1600" b="1">
                <a:solidFill>
                  <a:srgbClr val="333333"/>
                </a:solidFill>
                <a:highlight>
                  <a:srgbClr val="FFFFFF"/>
                </a:highlight>
                <a:latin typeface="Calibri"/>
                <a:ea typeface="Calibri"/>
                <a:cs typeface="Calibri"/>
                <a:sym typeface="Calibri"/>
              </a:rPr>
              <a:t> </a:t>
            </a:r>
            <a:r>
              <a:rPr lang="en" sz="1600">
                <a:solidFill>
                  <a:srgbClr val="333333"/>
                </a:solidFill>
                <a:highlight>
                  <a:srgbClr val="FFFFFF"/>
                </a:highlight>
                <a:latin typeface="Calibri"/>
                <a:ea typeface="Calibri"/>
                <a:cs typeface="Calibri"/>
                <a:sym typeface="Calibri"/>
              </a:rPr>
              <a:t>– a language-based disability in which a person has trouble understanding written words.</a:t>
            </a:r>
            <a:endParaRPr sz="1600">
              <a:solidFill>
                <a:srgbClr val="333333"/>
              </a:solidFill>
              <a:highlight>
                <a:srgbClr val="FFFFFF"/>
              </a:highlight>
              <a:latin typeface="Calibri"/>
              <a:ea typeface="Calibri"/>
              <a:cs typeface="Calibri"/>
              <a:sym typeface="Calibri"/>
            </a:endParaRPr>
          </a:p>
          <a:p>
            <a:pPr marL="457200" lvl="0" indent="-330200" algn="l" rtl="0">
              <a:spcBef>
                <a:spcPts val="0"/>
              </a:spcBef>
              <a:spcAft>
                <a:spcPts val="0"/>
              </a:spcAft>
              <a:buClr>
                <a:srgbClr val="333333"/>
              </a:buClr>
              <a:buSzPts val="1600"/>
              <a:buFont typeface="Calibri"/>
              <a:buChar char="●"/>
            </a:pPr>
            <a:r>
              <a:rPr lang="en" sz="1600" b="1">
                <a:solidFill>
                  <a:srgbClr val="3A8BAB"/>
                </a:solidFill>
                <a:highlight>
                  <a:srgbClr val="FFFFFF"/>
                </a:highlight>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Dyscalculia</a:t>
            </a:r>
            <a:r>
              <a:rPr lang="en" sz="1600" b="1">
                <a:solidFill>
                  <a:srgbClr val="333333"/>
                </a:solidFill>
                <a:highlight>
                  <a:srgbClr val="FFFFFF"/>
                </a:highlight>
                <a:latin typeface="Calibri"/>
                <a:ea typeface="Calibri"/>
                <a:cs typeface="Calibri"/>
                <a:sym typeface="Calibri"/>
              </a:rPr>
              <a:t> </a:t>
            </a:r>
            <a:r>
              <a:rPr lang="en" sz="1600">
                <a:solidFill>
                  <a:srgbClr val="333333"/>
                </a:solidFill>
                <a:highlight>
                  <a:srgbClr val="FFFFFF"/>
                </a:highlight>
                <a:latin typeface="Calibri"/>
                <a:ea typeface="Calibri"/>
                <a:cs typeface="Calibri"/>
                <a:sym typeface="Calibri"/>
              </a:rPr>
              <a:t>– a mathematical disability in which a person has a difficult time solving arithmetic problems and grasping math concepts</a:t>
            </a:r>
            <a:endParaRPr sz="1600">
              <a:solidFill>
                <a:srgbClr val="333333"/>
              </a:solidFill>
              <a:highlight>
                <a:srgbClr val="FFFFFF"/>
              </a:highlight>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b="1">
                <a:solidFill>
                  <a:srgbClr val="006699"/>
                </a:solidFill>
                <a:highlight>
                  <a:srgbClr val="FFFFFF"/>
                </a:highlight>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Dysgraphia</a:t>
            </a:r>
            <a:r>
              <a:rPr lang="en" sz="1600" b="1">
                <a:solidFill>
                  <a:srgbClr val="333333"/>
                </a:solidFill>
                <a:highlight>
                  <a:srgbClr val="FFFFFF"/>
                </a:highlight>
                <a:latin typeface="Calibri"/>
                <a:ea typeface="Calibri"/>
                <a:cs typeface="Calibri"/>
                <a:sym typeface="Calibri"/>
              </a:rPr>
              <a:t> </a:t>
            </a:r>
            <a:r>
              <a:rPr lang="en" sz="1600">
                <a:solidFill>
                  <a:srgbClr val="333333"/>
                </a:solidFill>
                <a:highlight>
                  <a:srgbClr val="FFFFFF"/>
                </a:highlight>
                <a:latin typeface="Calibri"/>
                <a:ea typeface="Calibri"/>
                <a:cs typeface="Calibri"/>
                <a:sym typeface="Calibri"/>
              </a:rPr>
              <a:t>– a writing disability in which a person finds it hard to form letters or write within a defined space.</a:t>
            </a:r>
            <a:endParaRPr sz="1600">
              <a:solidFill>
                <a:srgbClr val="333333"/>
              </a:solidFill>
              <a:highlight>
                <a:srgbClr val="FFFFFF"/>
              </a:highlight>
              <a:latin typeface="Calibri"/>
              <a:ea typeface="Calibri"/>
              <a:cs typeface="Calibri"/>
              <a:sym typeface="Calibri"/>
            </a:endParaRPr>
          </a:p>
          <a:p>
            <a:pPr marL="457200" lvl="0" indent="-330200" algn="l" rtl="0">
              <a:spcBef>
                <a:spcPts val="0"/>
              </a:spcBef>
              <a:spcAft>
                <a:spcPts val="0"/>
              </a:spcAft>
              <a:buClr>
                <a:srgbClr val="333333"/>
              </a:buClr>
              <a:buSzPts val="1600"/>
              <a:buFont typeface="Calibri"/>
              <a:buChar char="●"/>
            </a:pPr>
            <a:r>
              <a:rPr lang="en" sz="1600" b="1">
                <a:solidFill>
                  <a:srgbClr val="006699"/>
                </a:solidFill>
                <a:highlight>
                  <a:srgbClr val="FFFFFF"/>
                </a:highlight>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Auditory and Visual Processing Disorders</a:t>
            </a:r>
            <a:r>
              <a:rPr lang="en" sz="1600" b="1">
                <a:solidFill>
                  <a:srgbClr val="333333"/>
                </a:solidFill>
                <a:highlight>
                  <a:srgbClr val="FFFFFF"/>
                </a:highlight>
                <a:latin typeface="Calibri"/>
                <a:ea typeface="Calibri"/>
                <a:cs typeface="Calibri"/>
                <a:sym typeface="Calibri"/>
              </a:rPr>
              <a:t> </a:t>
            </a:r>
            <a:r>
              <a:rPr lang="en" sz="1600">
                <a:solidFill>
                  <a:srgbClr val="333333"/>
                </a:solidFill>
                <a:highlight>
                  <a:srgbClr val="FFFFFF"/>
                </a:highlight>
                <a:latin typeface="Calibri"/>
                <a:ea typeface="Calibri"/>
                <a:cs typeface="Calibri"/>
                <a:sym typeface="Calibri"/>
              </a:rPr>
              <a:t>– sensory disabilities in which a person has difficulty understanding language despite normal hearing and vision</a:t>
            </a:r>
            <a:endParaRPr sz="1600">
              <a:solidFill>
                <a:srgbClr val="333333"/>
              </a:solidFill>
              <a:highlight>
                <a:srgbClr val="FFFFFF"/>
              </a:highlight>
              <a:latin typeface="Calibri"/>
              <a:ea typeface="Calibri"/>
              <a:cs typeface="Calibri"/>
              <a:sym typeface="Calibri"/>
            </a:endParaRPr>
          </a:p>
          <a:p>
            <a:pPr marL="457200" lvl="0" indent="-330200" algn="l" rtl="0">
              <a:spcBef>
                <a:spcPts val="0"/>
              </a:spcBef>
              <a:spcAft>
                <a:spcPts val="0"/>
              </a:spcAft>
              <a:buClr>
                <a:srgbClr val="333333"/>
              </a:buClr>
              <a:buSzPts val="1600"/>
              <a:buFont typeface="Calibri"/>
              <a:buChar char="●"/>
            </a:pPr>
            <a:r>
              <a:rPr lang="en" sz="1600" b="1">
                <a:solidFill>
                  <a:srgbClr val="006699"/>
                </a:solidFill>
                <a:highlight>
                  <a:srgbClr val="FFFFFF"/>
                </a:highlight>
                <a:uFill>
                  <a:noFill/>
                </a:uFill>
                <a:latin typeface="Calibri"/>
                <a:ea typeface="Calibri"/>
                <a:cs typeface="Calibri"/>
                <a:sym typeface="Calibri"/>
                <a:hlinkClick r:id="rId7">
                  <a:extLst>
                    <a:ext uri="{A12FA001-AC4F-418D-AE19-62706E023703}">
                      <ahyp:hlinkClr xmlns:ahyp="http://schemas.microsoft.com/office/drawing/2018/hyperlinkcolor" val="tx"/>
                    </a:ext>
                  </a:extLst>
                </a:hlinkClick>
              </a:rPr>
              <a:t>Nonverbal Learning Disabilities</a:t>
            </a:r>
            <a:r>
              <a:rPr lang="en" sz="1600" b="1">
                <a:solidFill>
                  <a:srgbClr val="333333"/>
                </a:solidFill>
                <a:highlight>
                  <a:srgbClr val="FFFFFF"/>
                </a:highlight>
                <a:latin typeface="Calibri"/>
                <a:ea typeface="Calibri"/>
                <a:cs typeface="Calibri"/>
                <a:sym typeface="Calibri"/>
              </a:rPr>
              <a:t> </a:t>
            </a:r>
            <a:r>
              <a:rPr lang="en" sz="1600">
                <a:solidFill>
                  <a:srgbClr val="333333"/>
                </a:solidFill>
                <a:highlight>
                  <a:srgbClr val="FFFFFF"/>
                </a:highlight>
                <a:latin typeface="Calibri"/>
                <a:ea typeface="Calibri"/>
                <a:cs typeface="Calibri"/>
                <a:sym typeface="Calibri"/>
              </a:rPr>
              <a:t>– a neurological disorder which originates in the right hemisphere of the brain, causing problems with visual-spatial, intuitive, organizational, evaluative and holistic processing functions</a:t>
            </a:r>
            <a:endParaRPr sz="1600">
              <a:solidFill>
                <a:srgbClr val="333333"/>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600">
                <a:solidFill>
                  <a:srgbClr val="333333"/>
                </a:solidFill>
                <a:highlight>
                  <a:srgbClr val="FFFFFF"/>
                </a:highlight>
                <a:latin typeface="Calibri"/>
                <a:ea typeface="Calibri"/>
                <a:cs typeface="Calibri"/>
                <a:sym typeface="Calibri"/>
              </a:rPr>
              <a:t>LD online</a:t>
            </a:r>
            <a:endParaRPr sz="1600">
              <a:solidFill>
                <a:srgbClr val="333333"/>
              </a:solidFill>
              <a:highlight>
                <a:srgbClr val="FFFFFF"/>
              </a:highlight>
              <a:latin typeface="Calibri"/>
              <a:ea typeface="Calibri"/>
              <a:cs typeface="Calibri"/>
              <a:sym typeface="Calibri"/>
            </a:endParaRPr>
          </a:p>
          <a:p>
            <a:pPr marL="0" lvl="0" indent="0" algn="l" rtl="0">
              <a:spcBef>
                <a:spcPts val="1200"/>
              </a:spcBef>
              <a:spcAft>
                <a:spcPts val="1200"/>
              </a:spcAft>
              <a:buNone/>
            </a:pPr>
            <a:endParaRPr sz="1600">
              <a:solidFill>
                <a:srgbClr val="333333"/>
              </a:solidFill>
              <a:highlight>
                <a:srgbClr val="FFFFFF"/>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10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xEl>
                                              <p:pRg st="1" end="1"/>
                                            </p:txEl>
                                          </p:spTgt>
                                        </p:tgtEl>
                                        <p:attrNameLst>
                                          <p:attrName>style.visibility</p:attrName>
                                        </p:attrNameLst>
                                      </p:cBhvr>
                                      <p:to>
                                        <p:strVal val="visible"/>
                                      </p:to>
                                    </p:set>
                                    <p:animEffect transition="in" filter="fade">
                                      <p:cBhvr>
                                        <p:cTn id="12" dur="1000"/>
                                        <p:tgtEl>
                                          <p:spTgt spid="1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
                                            <p:txEl>
                                              <p:pRg st="2" end="2"/>
                                            </p:txEl>
                                          </p:spTgt>
                                        </p:tgtEl>
                                        <p:attrNameLst>
                                          <p:attrName>style.visibility</p:attrName>
                                        </p:attrNameLst>
                                      </p:cBhvr>
                                      <p:to>
                                        <p:strVal val="visible"/>
                                      </p:to>
                                    </p:set>
                                    <p:animEffect transition="in" filter="fade">
                                      <p:cBhvr>
                                        <p:cTn id="17" dur="1000"/>
                                        <p:tgtEl>
                                          <p:spTgt spid="1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xEl>
                                              <p:pRg st="3" end="3"/>
                                            </p:txEl>
                                          </p:spTgt>
                                        </p:tgtEl>
                                        <p:attrNameLst>
                                          <p:attrName>style.visibility</p:attrName>
                                        </p:attrNameLst>
                                      </p:cBhvr>
                                      <p:to>
                                        <p:strVal val="visible"/>
                                      </p:to>
                                    </p:set>
                                    <p:animEffect transition="in" filter="fade">
                                      <p:cBhvr>
                                        <p:cTn id="22" dur="1000"/>
                                        <p:tgtEl>
                                          <p:spTgt spid="1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
                                            <p:txEl>
                                              <p:pRg st="4" end="4"/>
                                            </p:txEl>
                                          </p:spTgt>
                                        </p:tgtEl>
                                        <p:attrNameLst>
                                          <p:attrName>style.visibility</p:attrName>
                                        </p:attrNameLst>
                                      </p:cBhvr>
                                      <p:to>
                                        <p:strVal val="visible"/>
                                      </p:to>
                                    </p:set>
                                    <p:animEffect transition="in" filter="fade">
                                      <p:cBhvr>
                                        <p:cTn id="27" dur="1000"/>
                                        <p:tgtEl>
                                          <p:spTgt spid="10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5">
                                            <p:txEl>
                                              <p:pRg st="5" end="5"/>
                                            </p:txEl>
                                          </p:spTgt>
                                        </p:tgtEl>
                                        <p:attrNameLst>
                                          <p:attrName>style.visibility</p:attrName>
                                        </p:attrNameLst>
                                      </p:cBhvr>
                                      <p:to>
                                        <p:strVal val="visible"/>
                                      </p:to>
                                    </p:set>
                                    <p:animEffect transition="in" filter="fade">
                                      <p:cBhvr>
                                        <p:cTn id="32" dur="1000"/>
                                        <p:tgtEl>
                                          <p:spTgt spid="10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5">
                                            <p:txEl>
                                              <p:pRg st="6" end="6"/>
                                            </p:txEl>
                                          </p:spTgt>
                                        </p:tgtEl>
                                        <p:attrNameLst>
                                          <p:attrName>style.visibility</p:attrName>
                                        </p:attrNameLst>
                                      </p:cBhvr>
                                      <p:to>
                                        <p:strVal val="visible"/>
                                      </p:to>
                                    </p:set>
                                    <p:animEffect transition="in" filter="fade">
                                      <p:cBhvr>
                                        <p:cTn id="37" dur="1000"/>
                                        <p:tgtEl>
                                          <p:spTgt spid="10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5">
                                            <p:txEl>
                                              <p:pRg st="7" end="7"/>
                                            </p:txEl>
                                          </p:spTgt>
                                        </p:tgtEl>
                                        <p:attrNameLst>
                                          <p:attrName>style.visibility</p:attrName>
                                        </p:attrNameLst>
                                      </p:cBhvr>
                                      <p:to>
                                        <p:strVal val="visible"/>
                                      </p:to>
                                    </p:set>
                                    <p:animEffect transition="in" filter="fade">
                                      <p:cBhvr>
                                        <p:cTn id="42" dur="1000"/>
                                        <p:tgtEl>
                                          <p:spTgt spid="10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5">
                                            <p:txEl>
                                              <p:pRg st="8" end="8"/>
                                            </p:txEl>
                                          </p:spTgt>
                                        </p:tgtEl>
                                        <p:attrNameLst>
                                          <p:attrName>style.visibility</p:attrName>
                                        </p:attrNameLst>
                                      </p:cBhvr>
                                      <p:to>
                                        <p:strVal val="visible"/>
                                      </p:to>
                                    </p:set>
                                    <p:animEffect transition="in" filter="fade">
                                      <p:cBhvr>
                                        <p:cTn id="47" dur="1000"/>
                                        <p:tgtEl>
                                          <p:spTgt spid="10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5">
                                            <p:txEl>
                                              <p:pRg st="9" end="9"/>
                                            </p:txEl>
                                          </p:spTgt>
                                        </p:tgtEl>
                                        <p:attrNameLst>
                                          <p:attrName>style.visibility</p:attrName>
                                        </p:attrNameLst>
                                      </p:cBhvr>
                                      <p:to>
                                        <p:strVal val="visible"/>
                                      </p:to>
                                    </p:set>
                                    <p:animEffect transition="in" filter="fade">
                                      <p:cBhvr>
                                        <p:cTn id="52" dur="1000"/>
                                        <p:tgtEl>
                                          <p:spTgt spid="10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2"/>
          <p:cNvPicPr preferRelativeResize="0"/>
          <p:nvPr/>
        </p:nvPicPr>
        <p:blipFill rotWithShape="1">
          <a:blip r:embed="rId3">
            <a:alphaModFix/>
          </a:blip>
          <a:srcRect l="15335" t="13221" r="7331" b="19461"/>
          <a:stretch/>
        </p:blipFill>
        <p:spPr>
          <a:xfrm>
            <a:off x="5325475" y="1613225"/>
            <a:ext cx="3551200" cy="2346525"/>
          </a:xfrm>
          <a:prstGeom prst="rect">
            <a:avLst/>
          </a:prstGeom>
          <a:noFill/>
          <a:ln>
            <a:noFill/>
          </a:ln>
        </p:spPr>
      </p:pic>
      <p:sp>
        <p:nvSpPr>
          <p:cNvPr id="111" name="Google Shape;11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EXECUTIVE</a:t>
            </a:r>
            <a:r>
              <a:rPr lang="en">
                <a:latin typeface="Calibri"/>
                <a:ea typeface="Calibri"/>
                <a:cs typeface="Calibri"/>
                <a:sym typeface="Calibri"/>
              </a:rPr>
              <a:t> </a:t>
            </a:r>
            <a:r>
              <a:rPr lang="en"/>
              <a:t>FUNCTIONING</a:t>
            </a:r>
            <a:endParaRPr/>
          </a:p>
        </p:txBody>
      </p:sp>
      <p:sp>
        <p:nvSpPr>
          <p:cNvPr id="112" name="Google Shape;112;p22"/>
          <p:cNvSpPr txBox="1">
            <a:spLocks noGrp="1"/>
          </p:cNvSpPr>
          <p:nvPr>
            <p:ph type="body" idx="1"/>
          </p:nvPr>
        </p:nvSpPr>
        <p:spPr>
          <a:xfrm>
            <a:off x="311700" y="923875"/>
            <a:ext cx="5292600" cy="3700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333333"/>
              </a:buClr>
              <a:buSzPts val="1600"/>
              <a:buFont typeface="Calibri"/>
              <a:buChar char="●"/>
            </a:pPr>
            <a:r>
              <a:rPr lang="en" sz="1600">
                <a:solidFill>
                  <a:srgbClr val="333333"/>
                </a:solidFill>
                <a:highlight>
                  <a:srgbClr val="FFFFFF"/>
                </a:highlight>
                <a:latin typeface="Calibri"/>
                <a:ea typeface="Calibri"/>
                <a:cs typeface="Calibri"/>
                <a:sym typeface="Calibri"/>
              </a:rPr>
              <a:t>difficulty with planning, organizing and managing time and space.</a:t>
            </a:r>
            <a:endParaRPr sz="1600">
              <a:solidFill>
                <a:srgbClr val="333333"/>
              </a:solidFill>
              <a:highlight>
                <a:srgbClr val="FFFFFF"/>
              </a:highlight>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latin typeface="Calibri"/>
                <a:ea typeface="Calibri"/>
                <a:cs typeface="Calibri"/>
                <a:sym typeface="Calibri"/>
              </a:rPr>
              <a:t>has difficulty planning a project</a:t>
            </a:r>
            <a:endParaRPr sz="1600">
              <a:solidFill>
                <a:srgbClr val="333333"/>
              </a:solidFill>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latin typeface="Calibri"/>
                <a:ea typeface="Calibri"/>
                <a:cs typeface="Calibri"/>
                <a:sym typeface="Calibri"/>
              </a:rPr>
              <a:t>has trouble comprehending how much time a project will take to complete</a:t>
            </a:r>
            <a:endParaRPr sz="1600">
              <a:solidFill>
                <a:srgbClr val="333333"/>
              </a:solidFill>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latin typeface="Calibri"/>
                <a:ea typeface="Calibri"/>
                <a:cs typeface="Calibri"/>
                <a:sym typeface="Calibri"/>
              </a:rPr>
              <a:t>struggles to tell a story (verbally or in writing); has trouble communicating details in an organized, sequential manner</a:t>
            </a:r>
            <a:endParaRPr sz="1600">
              <a:solidFill>
                <a:srgbClr val="333333"/>
              </a:solidFill>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latin typeface="Calibri"/>
                <a:ea typeface="Calibri"/>
                <a:cs typeface="Calibri"/>
                <a:sym typeface="Calibri"/>
              </a:rPr>
              <a:t>has difficulty with the mental strategies involved in memorization and retrieving information from memory</a:t>
            </a:r>
            <a:endParaRPr sz="1600">
              <a:solidFill>
                <a:srgbClr val="333333"/>
              </a:solidFill>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latin typeface="Calibri"/>
                <a:ea typeface="Calibri"/>
                <a:cs typeface="Calibri"/>
                <a:sym typeface="Calibri"/>
              </a:rPr>
              <a:t>has trouble initiating activities or tasks, or generating ideas independently</a:t>
            </a:r>
            <a:endParaRPr sz="1600">
              <a:solidFill>
                <a:srgbClr val="333333"/>
              </a:solidFill>
              <a:latin typeface="Calibri"/>
              <a:ea typeface="Calibri"/>
              <a:cs typeface="Calibri"/>
              <a:sym typeface="Calibri"/>
            </a:endParaRPr>
          </a:p>
          <a:p>
            <a:pPr marL="457200" lvl="0" indent="-330200" algn="l" rtl="0">
              <a:lnSpc>
                <a:spcPct val="97500"/>
              </a:lnSpc>
              <a:spcBef>
                <a:spcPts val="0"/>
              </a:spcBef>
              <a:spcAft>
                <a:spcPts val="0"/>
              </a:spcAft>
              <a:buClr>
                <a:srgbClr val="333333"/>
              </a:buClr>
              <a:buSzPts val="1600"/>
              <a:buFont typeface="Calibri"/>
              <a:buChar char="●"/>
            </a:pPr>
            <a:r>
              <a:rPr lang="en" sz="1600">
                <a:solidFill>
                  <a:srgbClr val="333333"/>
                </a:solidFill>
                <a:latin typeface="Calibri"/>
                <a:ea typeface="Calibri"/>
                <a:cs typeface="Calibri"/>
                <a:sym typeface="Calibri"/>
              </a:rPr>
              <a:t>has difficulty retaining information while doing something with it; e.g., remembering a phone number while dialing</a:t>
            </a:r>
            <a:endParaRPr sz="1600">
              <a:solidFill>
                <a:srgbClr val="333333"/>
              </a:solidFill>
              <a:latin typeface="Calibri"/>
              <a:ea typeface="Calibri"/>
              <a:cs typeface="Calibri"/>
              <a:sym typeface="Calibri"/>
            </a:endParaRPr>
          </a:p>
          <a:p>
            <a:pPr marL="0" lvl="0" indent="0" algn="l" rtl="0">
              <a:lnSpc>
                <a:spcPct val="97500"/>
              </a:lnSpc>
              <a:spcBef>
                <a:spcPts val="1000"/>
              </a:spcBef>
              <a:spcAft>
                <a:spcPts val="0"/>
              </a:spcAft>
              <a:buNone/>
            </a:pPr>
            <a:r>
              <a:rPr lang="en" sz="1300">
                <a:solidFill>
                  <a:srgbClr val="333333"/>
                </a:solidFill>
                <a:latin typeface="Calibri"/>
                <a:ea typeface="Calibri"/>
                <a:cs typeface="Calibri"/>
                <a:sym typeface="Calibri"/>
              </a:rPr>
              <a:t>LD online</a:t>
            </a:r>
            <a:endParaRPr sz="1300">
              <a:solidFill>
                <a:srgbClr val="333333"/>
              </a:solidFill>
              <a:latin typeface="Calibri"/>
              <a:ea typeface="Calibri"/>
              <a:cs typeface="Calibri"/>
              <a:sym typeface="Calibri"/>
            </a:endParaRPr>
          </a:p>
          <a:p>
            <a:pPr marL="914400" lvl="1" indent="-311150" algn="l" rtl="0">
              <a:spcBef>
                <a:spcPts val="1000"/>
              </a:spcBef>
              <a:spcAft>
                <a:spcPts val="0"/>
              </a:spcAft>
              <a:buClr>
                <a:srgbClr val="333333"/>
              </a:buClr>
              <a:buSzPts val="1300"/>
              <a:buFont typeface="Calibri"/>
              <a:buChar char="○"/>
            </a:pPr>
            <a:endParaRPr sz="1300">
              <a:solidFill>
                <a:srgbClr val="333333"/>
              </a:solidFill>
              <a:highlight>
                <a:srgbClr val="FFFFFF"/>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 calcmode="lin" valueType="num">
                                      <p:cBhvr additive="base">
                                        <p:cTn id="7" dur="1000"/>
                                        <p:tgtEl>
                                          <p:spTgt spid="11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 calcmode="lin" valueType="num">
                                      <p:cBhvr additive="base">
                                        <p:cTn id="12" dur="1000"/>
                                        <p:tgtEl>
                                          <p:spTgt spid="11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2">
                                            <p:txEl>
                                              <p:pRg st="2" end="2"/>
                                            </p:txEl>
                                          </p:spTgt>
                                        </p:tgtEl>
                                        <p:attrNameLst>
                                          <p:attrName>style.visibility</p:attrName>
                                        </p:attrNameLst>
                                      </p:cBhvr>
                                      <p:to>
                                        <p:strVal val="visible"/>
                                      </p:to>
                                    </p:set>
                                    <p:anim calcmode="lin" valueType="num">
                                      <p:cBhvr additive="base">
                                        <p:cTn id="17" dur="1000"/>
                                        <p:tgtEl>
                                          <p:spTgt spid="11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12">
                                            <p:txEl>
                                              <p:pRg st="3" end="3"/>
                                            </p:txEl>
                                          </p:spTgt>
                                        </p:tgtEl>
                                        <p:attrNameLst>
                                          <p:attrName>style.visibility</p:attrName>
                                        </p:attrNameLst>
                                      </p:cBhvr>
                                      <p:to>
                                        <p:strVal val="visible"/>
                                      </p:to>
                                    </p:set>
                                    <p:anim calcmode="lin" valueType="num">
                                      <p:cBhvr additive="base">
                                        <p:cTn id="22" dur="1000"/>
                                        <p:tgtEl>
                                          <p:spTgt spid="112">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12">
                                            <p:txEl>
                                              <p:pRg st="4" end="4"/>
                                            </p:txEl>
                                          </p:spTgt>
                                        </p:tgtEl>
                                        <p:attrNameLst>
                                          <p:attrName>style.visibility</p:attrName>
                                        </p:attrNameLst>
                                      </p:cBhvr>
                                      <p:to>
                                        <p:strVal val="visible"/>
                                      </p:to>
                                    </p:set>
                                    <p:anim calcmode="lin" valueType="num">
                                      <p:cBhvr additive="base">
                                        <p:cTn id="27" dur="1000"/>
                                        <p:tgtEl>
                                          <p:spTgt spid="112">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12">
                                            <p:txEl>
                                              <p:pRg st="5" end="5"/>
                                            </p:txEl>
                                          </p:spTgt>
                                        </p:tgtEl>
                                        <p:attrNameLst>
                                          <p:attrName>style.visibility</p:attrName>
                                        </p:attrNameLst>
                                      </p:cBhvr>
                                      <p:to>
                                        <p:strVal val="visible"/>
                                      </p:to>
                                    </p:set>
                                    <p:anim calcmode="lin" valueType="num">
                                      <p:cBhvr additive="base">
                                        <p:cTn id="32" dur="1000"/>
                                        <p:tgtEl>
                                          <p:spTgt spid="112">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2">
                                            <p:txEl>
                                              <p:pRg st="6" end="6"/>
                                            </p:txEl>
                                          </p:spTgt>
                                        </p:tgtEl>
                                        <p:attrNameLst>
                                          <p:attrName>style.visibility</p:attrName>
                                        </p:attrNameLst>
                                      </p:cBhvr>
                                      <p:to>
                                        <p:strVal val="visible"/>
                                      </p:to>
                                    </p:set>
                                    <p:anim calcmode="lin" valueType="num">
                                      <p:cBhvr additive="base">
                                        <p:cTn id="37" dur="1000"/>
                                        <p:tgtEl>
                                          <p:spTgt spid="112">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12">
                                            <p:txEl>
                                              <p:pRg st="7" end="7"/>
                                            </p:txEl>
                                          </p:spTgt>
                                        </p:tgtEl>
                                        <p:attrNameLst>
                                          <p:attrName>style.visibility</p:attrName>
                                        </p:attrNameLst>
                                      </p:cBhvr>
                                      <p:to>
                                        <p:strVal val="visible"/>
                                      </p:to>
                                    </p:set>
                                    <p:anim calcmode="lin" valueType="num">
                                      <p:cBhvr additive="base">
                                        <p:cTn id="42" dur="1000"/>
                                        <p:tgtEl>
                                          <p:spTgt spid="112">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12">
                                            <p:txEl>
                                              <p:pRg st="8" end="8"/>
                                            </p:txEl>
                                          </p:spTgt>
                                        </p:tgtEl>
                                        <p:attrNameLst>
                                          <p:attrName>style.visibility</p:attrName>
                                        </p:attrNameLst>
                                      </p:cBhvr>
                                      <p:to>
                                        <p:strVal val="visible"/>
                                      </p:to>
                                    </p:set>
                                    <p:anim calcmode="lin" valueType="num">
                                      <p:cBhvr additive="base">
                                        <p:cTn id="47" dur="1000"/>
                                        <p:tgtEl>
                                          <p:spTgt spid="112">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2479</Words>
  <Application>Microsoft Macintosh PowerPoint</Application>
  <PresentationFormat>On-screen Show (16:9)</PresentationFormat>
  <Paragraphs>263</Paragraphs>
  <Slides>37</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Open Sans</vt:lpstr>
      <vt:lpstr>Arial</vt:lpstr>
      <vt:lpstr>Roboto</vt:lpstr>
      <vt:lpstr>Simple Light</vt:lpstr>
      <vt:lpstr>PowerPoint Presentation</vt:lpstr>
      <vt:lpstr>PowerPoint Presentation</vt:lpstr>
      <vt:lpstr>PowerPoint Presentation</vt:lpstr>
      <vt:lpstr>PowerPoint Presentation</vt:lpstr>
      <vt:lpstr>PowerPoint Presentation</vt:lpstr>
      <vt:lpstr>OPENING EXERCISE</vt:lpstr>
      <vt:lpstr>PowerPoint Presentation</vt:lpstr>
      <vt:lpstr>DEFINING OUR TERMS</vt:lpstr>
      <vt:lpstr>EXECUTIVE FUNCTIONING</vt:lpstr>
      <vt:lpstr>ADHD</vt:lpstr>
      <vt:lpstr>EVALUATION REPORT</vt:lpstr>
      <vt:lpstr>504 PLAN</vt:lpstr>
      <vt:lpstr>IEP /OR OFFICIAL ACCOMMODATION PLAN</vt:lpstr>
      <vt:lpstr>ACCOMMODATION DIFFERENCES: HIGH SCHOOL/COLLEGE </vt:lpstr>
      <vt:lpstr>Part 2 - So You’re Working With Juniors...</vt:lpstr>
      <vt:lpstr>Part 2 - Juniors With Learning Differences</vt:lpstr>
      <vt:lpstr>Part 2 - Juniors With LDs &amp; Their Parents</vt:lpstr>
      <vt:lpstr>Part 2 - Core Skill Areas To Work On With Juniors</vt:lpstr>
      <vt:lpstr>Part 2 - Questions To Ask Juniors</vt:lpstr>
      <vt:lpstr>Break Out How does what you’ve learned in these past few slides impact your practice? What would you change? What would you emphasize more?</vt:lpstr>
      <vt:lpstr>Breakout Session #1</vt:lpstr>
      <vt:lpstr>For Those With Large Caseloads</vt:lpstr>
      <vt:lpstr>College Search for Students with LD </vt:lpstr>
      <vt:lpstr>Important Skills to Have </vt:lpstr>
      <vt:lpstr>Admission Offices and Helping Students with LD</vt:lpstr>
      <vt:lpstr>What to do after accepted? </vt:lpstr>
      <vt:lpstr>Factors in College Success</vt:lpstr>
      <vt:lpstr>Senior Year --&gt;  Preparing for the Transition</vt:lpstr>
      <vt:lpstr>Accommodations  vs      Modifications</vt:lpstr>
      <vt:lpstr>Accommodations in College</vt:lpstr>
      <vt:lpstr>Documentation Guidelines for College Accommodations </vt:lpstr>
      <vt:lpstr>Additional items to consider and prepare before starting</vt:lpstr>
      <vt:lpstr>Break Out How does what you’ve learned in these past few slides impact your practice? What would you change? What would you emphasize more?</vt:lpstr>
      <vt:lpstr>Breakout Session #2 </vt:lpstr>
      <vt:lpstr>National Center for Learning Disabilities (NCLD)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3</cp:revision>
  <dcterms:modified xsi:type="dcterms:W3CDTF">2021-04-25T15:02:45Z</dcterms:modified>
</cp:coreProperties>
</file>