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8"/>
  </p:notesMasterIdLst>
  <p:sldIdLst>
    <p:sldId id="299" r:id="rId2"/>
    <p:sldId id="302" r:id="rId3"/>
    <p:sldId id="340"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388" r:id="rId26"/>
    <p:sldId id="338"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Souza" initials="" lastIdx="4" clrIdx="0"/>
  <p:cmAuthor id="1" name="Joni Klopp"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06" d="100"/>
          <a:sy n="106" d="100"/>
        </p:scale>
        <p:origin x="792"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0T18:32:37.810" idx="1">
    <p:pos x="6000" y="0"/>
    <p:text>I like both of what you suggested. I say we go with Van Jones (added) since it covers the PB&amp;J reference.</p:text>
  </p:cm>
  <p:cm authorId="0" dt="2020-09-10T18:39:26.484" idx="2">
    <p:pos x="6000" y="0"/>
    <p:text>Sounds good.  Are we doing that and Silent Beats or just the Van Jones one?</p:text>
  </p:cm>
  <p:cm authorId="1" dt="2020-09-10T18:46:51.424" idx="2">
    <p:pos x="6000" y="0"/>
    <p:text>I was thinking just Van Jones. It's a bit more digestible. Although, now I'm thinking/typing out loud, maybe Silent Beats would be a good video after learning about implicit biases to see it in action? I'm open.</p:text>
  </p:cm>
  <p:cm authorId="0" dt="2020-09-10T19:26:02.510" idx="1">
    <p:pos x="6000" y="0"/>
    <p:text>Some other bias videos I've loved: youtube.com/watch?v=1JVN2qWSJF4 or https://www.youtube.com/watch?v=C-GPBq-gGjY</p:text>
  </p:cm>
  <p:cm authorId="0" dt="2020-09-10T19:26:02.510" idx="3">
    <p:pos x="6000" y="0"/>
    <p:text>I think my gut says just Van Jones too</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9-04T18:23:51.652" idx="4">
    <p:pos x="6000" y="0"/>
    <p:text>We could do this as the last thing so if we run out of time it is easy to cut.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110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125ca2b5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125ca2b5f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g9125ca2b5f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41c8db0f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941c8db0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41c8db0fd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41c8db0fd_1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941c8db0fd_1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41c8db0fd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41c8db0fd_1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941c8db0fd_1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139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41c8db0fd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41c8db0fd_1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941c8db0fd_1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6b4e7686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6b4e76869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96b4e76869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41c8db0fd_1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941c8db0f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941c8db0f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941c8db0fd_1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941c8db0fd_1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2463" y="514350"/>
            <a:ext cx="2384425" cy="1341438"/>
          </a:xfrm>
        </p:spPr>
      </p:sp>
      <p:sp>
        <p:nvSpPr>
          <p:cNvPr id="3" name="Notes Placeholder 2"/>
          <p:cNvSpPr>
            <a:spLocks noGrp="1"/>
          </p:cNvSpPr>
          <p:nvPr>
            <p:ph type="body" idx="1"/>
          </p:nvPr>
        </p:nvSpPr>
        <p:spPr>
          <a:xfrm>
            <a:off x="914400" y="2291774"/>
            <a:ext cx="7315200" cy="308610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DF9749-EF69-C44D-8B0B-58730FDD50EC}" type="slidenum">
              <a:rPr lang="en-US" smtClean="0"/>
              <a:pPr>
                <a:defRPr/>
              </a:pPr>
              <a:t>25</a:t>
            </a:fld>
            <a:endParaRPr lang="en-US" dirty="0"/>
          </a:p>
        </p:txBody>
      </p:sp>
    </p:spTree>
    <p:extLst>
      <p:ext uri="{BB962C8B-B14F-4D97-AF65-F5344CB8AC3E}">
        <p14:creationId xmlns:p14="http://schemas.microsoft.com/office/powerpoint/2010/main" val="1462574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397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8B71E13-3F82-415B-B1D6-A107CB593028}"/>
              </a:ext>
            </a:extLst>
          </p:cNvPr>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4B0DB01-D0B5-4134-8EE8-D576E84F639D}"/>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100" name="Slide Number Placeholder 3">
            <a:extLst>
              <a:ext uri="{FF2B5EF4-FFF2-40B4-BE49-F238E27FC236}">
                <a16:creationId xmlns:a16="http://schemas.microsoft.com/office/drawing/2014/main" id="{2647FE59-A5CF-4707-A10B-668BE3FC59B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1AB61F-E92A-426C-B85B-D91BDBA0A1AE}" type="slidenum">
              <a:rPr lang="en-US" altLang="en-US" smtClean="0"/>
              <a:pPr/>
              <a:t>3</a:t>
            </a:fld>
            <a:endParaRPr lang="en-US" altLang="en-US"/>
          </a:p>
        </p:txBody>
      </p:sp>
    </p:spTree>
    <p:extLst>
      <p:ext uri="{BB962C8B-B14F-4D97-AF65-F5344CB8AC3E}">
        <p14:creationId xmlns:p14="http://schemas.microsoft.com/office/powerpoint/2010/main" val="307731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941c8db0f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941c8db0fd_1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 name="Google Shape;46;g941c8db0fd_1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41c8db0fd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41c8db0fd_1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 name="Google Shape;58;g941c8db0fd_1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 name="Google Shape;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428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2665927"/>
            <a:ext cx="10250510" cy="306517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726933-4AAA-4D67-97F3-261BA1029DE7}" type="datetimeFigureOut">
              <a:rPr lang="en-US" smtClean="0"/>
              <a:t>9/14/20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16255-99FE-4C74-954B-B946D69C37FE}" type="slidenum">
              <a:rPr lang="en-US" smtClean="0"/>
              <a:t>‹#›</a:t>
            </a:fld>
            <a:endParaRPr lang="en-US"/>
          </a:p>
        </p:txBody>
      </p:sp>
    </p:spTree>
    <p:extLst>
      <p:ext uri="{BB962C8B-B14F-4D97-AF65-F5344CB8AC3E}">
        <p14:creationId xmlns:p14="http://schemas.microsoft.com/office/powerpoint/2010/main" val="76364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1524000" y="1738647"/>
            <a:ext cx="9144000" cy="177131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65428A"/>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5428A"/>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838200" y="1825625"/>
            <a:ext cx="5181600" cy="400850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6"/>
          <p:cNvSpPr txBox="1">
            <a:spLocks noGrp="1"/>
          </p:cNvSpPr>
          <p:nvPr>
            <p:ph type="body" idx="2"/>
          </p:nvPr>
        </p:nvSpPr>
        <p:spPr>
          <a:xfrm>
            <a:off x="6172200" y="1825625"/>
            <a:ext cx="5181600" cy="400850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
        <p:cNvGrpSpPr/>
        <p:nvPr/>
      </p:nvGrpSpPr>
      <p:grpSpPr>
        <a:xfrm>
          <a:off x="0" y="0"/>
          <a:ext cx="0" cy="0"/>
          <a:chOff x="0" y="0"/>
          <a:chExt cx="0" cy="0"/>
        </a:xfrm>
      </p:grpSpPr>
      <p:sp>
        <p:nvSpPr>
          <p:cNvPr id="29" name="Google Shape;29;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5428A"/>
              </a:buClr>
              <a:buSzPts val="2400"/>
              <a:buNone/>
              <a:defRPr sz="2400" b="1">
                <a:solidFill>
                  <a:srgbClr val="65428A"/>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7"/>
          <p:cNvSpPr txBox="1">
            <a:spLocks noGrp="1"/>
          </p:cNvSpPr>
          <p:nvPr>
            <p:ph type="body" idx="2"/>
          </p:nvPr>
        </p:nvSpPr>
        <p:spPr>
          <a:xfrm>
            <a:off x="839788" y="2505075"/>
            <a:ext cx="5157787" cy="32002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5428A"/>
              </a:buClr>
              <a:buSzPts val="2400"/>
              <a:buNone/>
              <a:defRPr sz="2400" b="1">
                <a:solidFill>
                  <a:srgbClr val="65428A"/>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7"/>
          <p:cNvSpPr txBox="1">
            <a:spLocks noGrp="1"/>
          </p:cNvSpPr>
          <p:nvPr>
            <p:ph type="body" idx="4"/>
          </p:nvPr>
        </p:nvSpPr>
        <p:spPr>
          <a:xfrm>
            <a:off x="6172200" y="2505075"/>
            <a:ext cx="5183188" cy="32002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428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9789" y="457200"/>
            <a:ext cx="3371604"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5428A"/>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5183188" y="2057400"/>
            <a:ext cx="6172200" cy="380365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839789" y="457200"/>
            <a:ext cx="3198812"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5428A"/>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
          <p:cNvSpPr>
            <a:spLocks noGrp="1"/>
          </p:cNvSpPr>
          <p:nvPr>
            <p:ph type="pic" idx="2"/>
          </p:nvPr>
        </p:nvSpPr>
        <p:spPr>
          <a:xfrm>
            <a:off x="5183188" y="2057400"/>
            <a:ext cx="6172200" cy="38036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5428A"/>
              </a:buClr>
              <a:buSzPts val="4400"/>
              <a:buFont typeface="Calibri"/>
              <a:buNone/>
              <a:defRPr sz="4400" b="1" i="0" u="none" strike="noStrike" cap="none">
                <a:solidFill>
                  <a:srgbClr val="65428A"/>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2665927"/>
            <a:ext cx="10250510" cy="30651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
          <p:cNvPicPr preferRelativeResize="0"/>
          <p:nvPr/>
        </p:nvPicPr>
        <p:blipFill rotWithShape="1">
          <a:blip r:embed="rId12">
            <a:alphaModFix/>
          </a:blip>
          <a:srcRect/>
          <a:stretch/>
        </p:blipFill>
        <p:spPr>
          <a:xfrm>
            <a:off x="4376520" y="388443"/>
            <a:ext cx="3438960" cy="1094406"/>
          </a:xfrm>
          <a:prstGeom prst="rect">
            <a:avLst/>
          </a:prstGeom>
          <a:noFill/>
          <a:ln>
            <a:noFill/>
          </a:ln>
        </p:spPr>
      </p:pic>
      <p:pic>
        <p:nvPicPr>
          <p:cNvPr id="13" name="Google Shape;13;p1"/>
          <p:cNvPicPr preferRelativeResize="0"/>
          <p:nvPr/>
        </p:nvPicPr>
        <p:blipFill rotWithShape="1">
          <a:blip r:embed="rId13">
            <a:alphaModFix/>
          </a:blip>
          <a:srcRect/>
          <a:stretch/>
        </p:blipFill>
        <p:spPr>
          <a:xfrm>
            <a:off x="9789096" y="5971830"/>
            <a:ext cx="1948800" cy="562186"/>
          </a:xfrm>
          <a:prstGeom prst="rect">
            <a:avLst/>
          </a:prstGeom>
          <a:noFill/>
          <a:ln>
            <a:noFill/>
          </a:ln>
        </p:spPr>
      </p:pic>
      <p:sp>
        <p:nvSpPr>
          <p:cNvPr id="14" name="Google Shape;14;p1"/>
          <p:cNvSpPr/>
          <p:nvPr/>
        </p:nvSpPr>
        <p:spPr>
          <a:xfrm>
            <a:off x="0" y="0"/>
            <a:ext cx="12192000" cy="6858000"/>
          </a:xfrm>
          <a:prstGeom prst="rect">
            <a:avLst/>
          </a:prstGeom>
          <a:noFill/>
          <a:ln w="263525" cap="rnd" cmpd="sng">
            <a:solidFill>
              <a:srgbClr val="6542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hD5f8GuNuGQ&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buzzfeed.com/regajha/how-privileged-are-yo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GPBq-gGjY"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youtube.com/watch?v=CwiY4i8xWIc"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2g88Ju6nkc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pacac.memberclicks.net/online-workshop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rot="20407056">
            <a:off x="-156119" y="768836"/>
            <a:ext cx="3356181" cy="1085501"/>
          </a:xfrm>
        </p:spPr>
        <p:txBody>
          <a:bodyPr/>
          <a:lstStyle/>
          <a:p>
            <a:pPr algn="ctr" eaLnBrk="1" hangingPunct="1">
              <a:defRPr/>
            </a:pPr>
            <a:r>
              <a:rPr lang="en-US" sz="3530" dirty="0">
                <a:solidFill>
                  <a:srgbClr val="7A5BB5"/>
                </a:solidFill>
              </a:rPr>
              <a:t>Welcome!!</a:t>
            </a:r>
          </a:p>
        </p:txBody>
      </p:sp>
      <p:sp>
        <p:nvSpPr>
          <p:cNvPr id="3074" name="Title 1"/>
          <p:cNvSpPr txBox="1">
            <a:spLocks/>
          </p:cNvSpPr>
          <p:nvPr/>
        </p:nvSpPr>
        <p:spPr bwMode="auto">
          <a:xfrm>
            <a:off x="1620903" y="1638183"/>
            <a:ext cx="8774381" cy="5102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9896" tIns="44948" rIns="89896" bIns="4494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20000"/>
              </a:lnSpc>
              <a:buSzPct val="85000"/>
            </a:pPr>
            <a:r>
              <a:rPr lang="en-US" sz="2118" dirty="0">
                <a:solidFill>
                  <a:srgbClr val="000000"/>
                </a:solidFill>
                <a:latin typeface="Calibri" charset="0"/>
              </a:rPr>
              <a:t>Your microphone will be muted most of the session. </a:t>
            </a:r>
          </a:p>
          <a:p>
            <a:pPr eaLnBrk="1" hangingPunct="1">
              <a:lnSpc>
                <a:spcPct val="120000"/>
              </a:lnSpc>
              <a:buSzPct val="85000"/>
            </a:pPr>
            <a:r>
              <a:rPr lang="en-US" sz="2118" dirty="0">
                <a:solidFill>
                  <a:srgbClr val="000000"/>
                </a:solidFill>
                <a:latin typeface="Calibri" charset="0"/>
              </a:rPr>
              <a:t>You may choose to have your video on or off.</a:t>
            </a:r>
          </a:p>
          <a:p>
            <a:pPr eaLnBrk="1" hangingPunct="1">
              <a:lnSpc>
                <a:spcPct val="120000"/>
              </a:lnSpc>
              <a:buSzPct val="85000"/>
            </a:pPr>
            <a:endParaRPr lang="en-US" sz="706" b="1" dirty="0">
              <a:solidFill>
                <a:srgbClr val="000000"/>
              </a:solidFill>
              <a:latin typeface="Calibri" charset="0"/>
            </a:endParaRPr>
          </a:p>
          <a:p>
            <a:pPr eaLnBrk="1" hangingPunct="1">
              <a:lnSpc>
                <a:spcPct val="120000"/>
              </a:lnSpc>
              <a:buSzPct val="85000"/>
            </a:pPr>
            <a:r>
              <a:rPr lang="en-US" sz="2118" b="1" dirty="0">
                <a:solidFill>
                  <a:srgbClr val="000000"/>
                </a:solidFill>
                <a:latin typeface="Calibri" charset="0"/>
              </a:rPr>
              <a:t>Please Rename yourself as follows: </a:t>
            </a:r>
            <a:r>
              <a:rPr lang="en-US" sz="2118" dirty="0">
                <a:solidFill>
                  <a:srgbClr val="7A5BB5"/>
                </a:solidFill>
                <a:latin typeface="Calibri" charset="0"/>
              </a:rPr>
              <a:t>FirstName  </a:t>
            </a:r>
            <a:r>
              <a:rPr lang="en-US" sz="2118" dirty="0" err="1">
                <a:solidFill>
                  <a:srgbClr val="7A5BB5"/>
                </a:solidFill>
                <a:latin typeface="Calibri" charset="0"/>
              </a:rPr>
              <a:t>LastName</a:t>
            </a:r>
            <a:r>
              <a:rPr lang="en-US" sz="2118" dirty="0">
                <a:solidFill>
                  <a:srgbClr val="7A5BB5"/>
                </a:solidFill>
                <a:latin typeface="Calibri" charset="0"/>
              </a:rPr>
              <a:t> – Institution Name</a:t>
            </a:r>
          </a:p>
          <a:p>
            <a:pPr eaLnBrk="1" hangingPunct="1">
              <a:lnSpc>
                <a:spcPct val="120000"/>
              </a:lnSpc>
              <a:buSzPct val="85000"/>
            </a:pPr>
            <a:endParaRPr lang="en-US" sz="794" dirty="0">
              <a:solidFill>
                <a:srgbClr val="000000"/>
              </a:solidFill>
              <a:latin typeface="Calibri" charset="0"/>
            </a:endParaRPr>
          </a:p>
          <a:p>
            <a:pPr eaLnBrk="1" hangingPunct="1">
              <a:lnSpc>
                <a:spcPct val="120000"/>
              </a:lnSpc>
              <a:buSzPct val="85000"/>
            </a:pPr>
            <a:r>
              <a:rPr lang="en-US" sz="2118" b="1" u="sng" dirty="0">
                <a:solidFill>
                  <a:srgbClr val="000000"/>
                </a:solidFill>
                <a:latin typeface="Calibri" charset="0"/>
              </a:rPr>
              <a:t>If you have questions for the panelists</a:t>
            </a:r>
          </a:p>
          <a:p>
            <a:pPr eaLnBrk="1" hangingPunct="1">
              <a:buSzPct val="85000"/>
            </a:pPr>
            <a:r>
              <a:rPr lang="en-US" sz="2118" dirty="0">
                <a:solidFill>
                  <a:srgbClr val="000000"/>
                </a:solidFill>
                <a:latin typeface="Calibri" charset="0"/>
              </a:rPr>
              <a:t>Please type them in the chat area. We will do our best to address any not answered during the presentation at the end. </a:t>
            </a:r>
          </a:p>
          <a:p>
            <a:pPr eaLnBrk="1" hangingPunct="1">
              <a:buSzPct val="85000"/>
            </a:pPr>
            <a:endParaRPr lang="en-US" sz="706" dirty="0">
              <a:solidFill>
                <a:srgbClr val="000000"/>
              </a:solidFill>
              <a:latin typeface="Calibri" charset="0"/>
            </a:endParaRPr>
          </a:p>
          <a:p>
            <a:pPr eaLnBrk="1" hangingPunct="1">
              <a:buSzPct val="85000"/>
            </a:pPr>
            <a:r>
              <a:rPr lang="en-US" sz="2118" b="1" u="sng" dirty="0">
                <a:solidFill>
                  <a:srgbClr val="000000"/>
                </a:solidFill>
                <a:latin typeface="Calibri" charset="0"/>
              </a:rPr>
              <a:t>Evaluation &amp; PowerPoint</a:t>
            </a:r>
          </a:p>
          <a:p>
            <a:pPr eaLnBrk="1" hangingPunct="1">
              <a:buSzPct val="85000"/>
            </a:pPr>
            <a:r>
              <a:rPr lang="en-US" sz="2118" dirty="0">
                <a:solidFill>
                  <a:srgbClr val="000000"/>
                </a:solidFill>
                <a:latin typeface="Calibri" charset="0"/>
              </a:rPr>
              <a:t>These will be in the chat area at the </a:t>
            </a:r>
            <a:r>
              <a:rPr lang="en-US" sz="2118" b="1" dirty="0">
                <a:solidFill>
                  <a:srgbClr val="000000"/>
                </a:solidFill>
                <a:latin typeface="Calibri" charset="0"/>
              </a:rPr>
              <a:t>end</a:t>
            </a:r>
            <a:r>
              <a:rPr lang="en-US" sz="2118" dirty="0">
                <a:solidFill>
                  <a:srgbClr val="000000"/>
                </a:solidFill>
                <a:latin typeface="Calibri" charset="0"/>
              </a:rPr>
              <a:t> of the presentation.</a:t>
            </a:r>
          </a:p>
          <a:p>
            <a:pPr eaLnBrk="1" hangingPunct="1">
              <a:buSzPct val="85000"/>
            </a:pPr>
            <a:endParaRPr lang="en-US" sz="706" b="1" u="sng" dirty="0">
              <a:solidFill>
                <a:srgbClr val="000000"/>
              </a:solidFill>
              <a:latin typeface="Calibri" charset="0"/>
            </a:endParaRPr>
          </a:p>
          <a:p>
            <a:pPr eaLnBrk="1" hangingPunct="1">
              <a:buSzPct val="85000"/>
            </a:pPr>
            <a:r>
              <a:rPr lang="en-US" sz="2118" b="1" dirty="0">
                <a:solidFill>
                  <a:srgbClr val="000000"/>
                </a:solidFill>
                <a:latin typeface="Calibri" charset="0"/>
              </a:rPr>
              <a:t>This workshop will be recorded.</a:t>
            </a:r>
            <a:r>
              <a:rPr lang="en-US" sz="2118" dirty="0">
                <a:solidFill>
                  <a:srgbClr val="000000"/>
                </a:solidFill>
                <a:latin typeface="Calibri" charset="0"/>
              </a:rPr>
              <a:t> </a:t>
            </a:r>
          </a:p>
          <a:p>
            <a:pPr eaLnBrk="1" hangingPunct="1">
              <a:buSzPct val="85000"/>
            </a:pPr>
            <a:r>
              <a:rPr lang="en-US" sz="2118" dirty="0">
                <a:solidFill>
                  <a:srgbClr val="000000"/>
                </a:solidFill>
                <a:latin typeface="Calibri" charset="0"/>
              </a:rPr>
              <a:t>(Link will be posted on the public PACAC website.)</a:t>
            </a:r>
          </a:p>
          <a:p>
            <a:pPr eaLnBrk="1" hangingPunct="1">
              <a:buSzPct val="85000"/>
            </a:pPr>
            <a:endParaRPr lang="en-US" sz="1588" dirty="0"/>
          </a:p>
          <a:p>
            <a:pPr eaLnBrk="1" hangingPunct="1">
              <a:buSzPct val="85000"/>
            </a:pPr>
            <a:r>
              <a:rPr lang="en-US" sz="1588" dirty="0"/>
              <a:t>**Any attendee who completes the entire workshop today will receive a Certificate of Attendance via email within a week. </a:t>
            </a:r>
            <a:endParaRPr lang="en-US" sz="2118" dirty="0">
              <a:solidFill>
                <a:srgbClr val="000000"/>
              </a:solidFill>
              <a:latin typeface="Calibri" charset="0"/>
            </a:endParaRPr>
          </a:p>
        </p:txBody>
      </p:sp>
    </p:spTree>
    <p:extLst>
      <p:ext uri="{BB962C8B-B14F-4D97-AF65-F5344CB8AC3E}">
        <p14:creationId xmlns:p14="http://schemas.microsoft.com/office/powerpoint/2010/main" val="344905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508001" y="1661375"/>
            <a:ext cx="11108266" cy="6474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5428A"/>
              </a:buClr>
              <a:buSzPts val="3959"/>
              <a:buFont typeface="Calibri"/>
              <a:buNone/>
            </a:pPr>
            <a:r>
              <a:rPr lang="en-US" sz="3959" dirty="0">
                <a:solidFill>
                  <a:schemeClr val="accent4"/>
                </a:solidFill>
              </a:rPr>
              <a:t>Now, let’s examine each of those parts of you</a:t>
            </a:r>
            <a:endParaRPr dirty="0">
              <a:solidFill>
                <a:schemeClr val="accent4"/>
              </a:solidFill>
            </a:endParaRPr>
          </a:p>
        </p:txBody>
      </p:sp>
      <p:pic>
        <p:nvPicPr>
          <p:cNvPr id="83" name="Google Shape;83;p17"/>
          <p:cNvPicPr preferRelativeResize="0">
            <a:picLocks noGrp="1"/>
          </p:cNvPicPr>
          <p:nvPr>
            <p:ph type="body" idx="1"/>
          </p:nvPr>
        </p:nvPicPr>
        <p:blipFill rotWithShape="1">
          <a:blip r:embed="rId3">
            <a:alphaModFix/>
          </a:blip>
          <a:srcRect/>
          <a:stretch/>
        </p:blipFill>
        <p:spPr>
          <a:xfrm>
            <a:off x="2980266" y="2435430"/>
            <a:ext cx="6231467" cy="42273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5428A"/>
              </a:buClr>
              <a:buSzPts val="3959"/>
              <a:buFont typeface="Calibri"/>
              <a:buNone/>
            </a:pPr>
            <a:r>
              <a:rPr lang="en-US" sz="3959" dirty="0">
                <a:solidFill>
                  <a:srgbClr val="FFC000"/>
                </a:solidFill>
              </a:rPr>
              <a:t>Small group discussion questions</a:t>
            </a:r>
            <a:endParaRPr dirty="0">
              <a:solidFill>
                <a:srgbClr val="FFC000"/>
              </a:solidFill>
            </a:endParaRPr>
          </a:p>
        </p:txBody>
      </p:sp>
      <p:sp>
        <p:nvSpPr>
          <p:cNvPr id="89" name="Google Shape;89;p18"/>
          <p:cNvSpPr txBox="1">
            <a:spLocks noGrp="1"/>
          </p:cNvSpPr>
          <p:nvPr>
            <p:ph type="body" idx="1"/>
          </p:nvPr>
        </p:nvSpPr>
        <p:spPr>
          <a:xfrm>
            <a:off x="838200" y="2308875"/>
            <a:ext cx="10270200" cy="4194000"/>
          </a:xfrm>
          <a:prstGeom prst="rect">
            <a:avLst/>
          </a:prstGeom>
          <a:noFill/>
          <a:ln>
            <a:noFill/>
          </a:ln>
        </p:spPr>
        <p:txBody>
          <a:bodyPr spcFirstLastPara="1" wrap="square" lIns="91425" tIns="45700" rIns="91425" bIns="45700" anchor="t" anchorCtr="0">
            <a:noAutofit/>
          </a:bodyPr>
          <a:lstStyle/>
          <a:p>
            <a:pPr marL="76200" indent="0">
              <a:lnSpc>
                <a:spcPct val="115000"/>
              </a:lnSpc>
              <a:spcBef>
                <a:spcPts val="0"/>
              </a:spcBef>
              <a:buClr>
                <a:schemeClr val="accent4"/>
              </a:buClr>
              <a:buSzPts val="2400"/>
              <a:buNone/>
            </a:pPr>
            <a:r>
              <a:rPr lang="en-US" dirty="0">
                <a:solidFill>
                  <a:srgbClr val="7030A0"/>
                </a:solidFill>
                <a:latin typeface="Roboto"/>
                <a:ea typeface="Roboto"/>
                <a:cs typeface="Roboto"/>
                <a:sym typeface="Roboto"/>
              </a:rPr>
              <a:t>--What are some ways you identify that might not be apparent to others?</a:t>
            </a:r>
            <a:r>
              <a:rPr lang="en-US" dirty="0">
                <a:solidFill>
                  <a:srgbClr val="7030A0"/>
                </a:solidFill>
                <a:ea typeface="Roboto"/>
              </a:rPr>
              <a:t> </a:t>
            </a:r>
          </a:p>
          <a:p>
            <a:pPr marL="76200" indent="0">
              <a:lnSpc>
                <a:spcPct val="115000"/>
              </a:lnSpc>
              <a:spcBef>
                <a:spcPts val="0"/>
              </a:spcBef>
              <a:buClr>
                <a:schemeClr val="accent4"/>
              </a:buClr>
              <a:buSzPts val="2400"/>
              <a:buNone/>
            </a:pPr>
            <a:r>
              <a:rPr lang="en-US" dirty="0">
                <a:solidFill>
                  <a:srgbClr val="7030A0"/>
                </a:solidFill>
                <a:latin typeface="Roboto"/>
                <a:ea typeface="Roboto"/>
                <a:cs typeface="Roboto"/>
                <a:sym typeface="Roboto"/>
              </a:rPr>
              <a:t>--Did you notice if any “branches” fit into multiple categories?</a:t>
            </a:r>
            <a:endParaRPr dirty="0">
              <a:solidFill>
                <a:srgbClr val="7030A0"/>
              </a:solidFill>
              <a:latin typeface="Roboto"/>
              <a:ea typeface="Roboto"/>
              <a:cs typeface="Roboto"/>
              <a:sym typeface="Roboto"/>
            </a:endParaRPr>
          </a:p>
          <a:p>
            <a:pPr marL="0" lvl="0" indent="0" algn="l" rtl="0">
              <a:lnSpc>
                <a:spcPct val="115000"/>
              </a:lnSpc>
              <a:spcBef>
                <a:spcPts val="0"/>
              </a:spcBef>
              <a:spcAft>
                <a:spcPts val="0"/>
              </a:spcAft>
              <a:buNone/>
            </a:pPr>
            <a:endParaRPr b="1" dirty="0">
              <a:solidFill>
                <a:srgbClr val="FFC000"/>
              </a:solidFill>
              <a:latin typeface="Roboto"/>
              <a:ea typeface="Roboto"/>
              <a:cs typeface="Roboto"/>
              <a:sym typeface="Roboto"/>
            </a:endParaRPr>
          </a:p>
          <a:p>
            <a:pPr marL="0" lvl="0" indent="0" algn="l" rtl="0">
              <a:lnSpc>
                <a:spcPct val="115000"/>
              </a:lnSpc>
              <a:spcBef>
                <a:spcPts val="0"/>
              </a:spcBef>
              <a:spcAft>
                <a:spcPts val="0"/>
              </a:spcAft>
              <a:buNone/>
            </a:pPr>
            <a:r>
              <a:rPr lang="en-US" b="1" dirty="0">
                <a:solidFill>
                  <a:srgbClr val="FFC000"/>
                </a:solidFill>
                <a:latin typeface="Roboto"/>
                <a:ea typeface="Roboto"/>
                <a:cs typeface="Roboto"/>
                <a:sym typeface="Roboto"/>
              </a:rPr>
              <a:t>Breakout rooms</a:t>
            </a:r>
            <a:endParaRPr b="1" dirty="0">
              <a:solidFill>
                <a:srgbClr val="FFC000"/>
              </a:solidFill>
              <a:latin typeface="Roboto"/>
              <a:ea typeface="Roboto"/>
              <a:cs typeface="Roboto"/>
              <a:sym typeface="Roboto"/>
            </a:endParaRPr>
          </a:p>
          <a:p>
            <a:pPr marL="457200" lvl="0" indent="-342900" algn="l" rtl="0">
              <a:lnSpc>
                <a:spcPct val="115000"/>
              </a:lnSpc>
              <a:spcBef>
                <a:spcPts val="0"/>
              </a:spcBef>
              <a:spcAft>
                <a:spcPts val="0"/>
              </a:spcAft>
              <a:buClr>
                <a:schemeClr val="accent4"/>
              </a:buClr>
              <a:buSzPts val="1800"/>
              <a:buFont typeface="Roboto"/>
              <a:buChar char="•"/>
            </a:pPr>
            <a:r>
              <a:rPr lang="en-US" dirty="0">
                <a:solidFill>
                  <a:srgbClr val="7030A0"/>
                </a:solidFill>
                <a:latin typeface="Roboto"/>
                <a:ea typeface="Roboto"/>
                <a:cs typeface="Roboto"/>
                <a:sym typeface="Roboto"/>
              </a:rPr>
              <a:t>7 minutes</a:t>
            </a:r>
            <a:endParaRPr dirty="0">
              <a:solidFill>
                <a:srgbClr val="7030A0"/>
              </a:solidFill>
              <a:latin typeface="Roboto"/>
              <a:ea typeface="Roboto"/>
              <a:cs typeface="Roboto"/>
              <a:sym typeface="Roboto"/>
            </a:endParaRPr>
          </a:p>
          <a:p>
            <a:pPr marL="457200" lvl="0" indent="-342900" algn="l" rtl="0">
              <a:lnSpc>
                <a:spcPct val="115000"/>
              </a:lnSpc>
              <a:spcBef>
                <a:spcPts val="0"/>
              </a:spcBef>
              <a:spcAft>
                <a:spcPts val="0"/>
              </a:spcAft>
              <a:buClr>
                <a:schemeClr val="accent4"/>
              </a:buClr>
              <a:buSzPts val="1800"/>
              <a:buFont typeface="Roboto"/>
              <a:buChar char="•"/>
            </a:pPr>
            <a:r>
              <a:rPr lang="en-US" dirty="0">
                <a:solidFill>
                  <a:srgbClr val="7030A0"/>
                </a:solidFill>
                <a:latin typeface="Roboto"/>
                <a:ea typeface="Roboto"/>
                <a:cs typeface="Roboto"/>
                <a:sym typeface="Roboto"/>
              </a:rPr>
              <a:t>About 7 people/room</a:t>
            </a:r>
            <a:endParaRPr dirty="0">
              <a:solidFill>
                <a:srgbClr val="7030A0"/>
              </a:solidFill>
              <a:latin typeface="Roboto"/>
              <a:ea typeface="Roboto"/>
              <a:cs typeface="Roboto"/>
              <a:sym typeface="Roboto"/>
            </a:endParaRPr>
          </a:p>
          <a:p>
            <a:pPr marL="457200" lvl="0" indent="-342900" algn="l" rtl="0">
              <a:lnSpc>
                <a:spcPct val="115000"/>
              </a:lnSpc>
              <a:spcBef>
                <a:spcPts val="0"/>
              </a:spcBef>
              <a:spcAft>
                <a:spcPts val="0"/>
              </a:spcAft>
              <a:buClr>
                <a:schemeClr val="accent4"/>
              </a:buClr>
              <a:buSzPts val="1800"/>
              <a:buFont typeface="Roboto"/>
              <a:buChar char="•"/>
            </a:pPr>
            <a:r>
              <a:rPr lang="en-US" dirty="0">
                <a:solidFill>
                  <a:srgbClr val="7030A0"/>
                </a:solidFill>
                <a:latin typeface="Roboto"/>
                <a:ea typeface="Roboto"/>
                <a:cs typeface="Roboto"/>
                <a:sym typeface="Roboto"/>
              </a:rPr>
              <a:t>Each person shares for about a minute</a:t>
            </a:r>
            <a:endParaRPr dirty="0">
              <a:solidFill>
                <a:srgbClr val="7030A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4"/>
              </a:buClr>
              <a:buSzPts val="3959"/>
              <a:buFont typeface="Calibri"/>
              <a:buNone/>
            </a:pPr>
            <a:r>
              <a:rPr lang="en-US" sz="3959" dirty="0">
                <a:solidFill>
                  <a:schemeClr val="accent4"/>
                </a:solidFill>
              </a:rPr>
              <a:t>What is privilege?</a:t>
            </a:r>
            <a:endParaRPr dirty="0"/>
          </a:p>
        </p:txBody>
      </p:sp>
      <p:sp>
        <p:nvSpPr>
          <p:cNvPr id="96" name="Google Shape;96;p19"/>
          <p:cNvSpPr txBox="1">
            <a:spLocks noGrp="1"/>
          </p:cNvSpPr>
          <p:nvPr>
            <p:ph type="body" idx="1"/>
          </p:nvPr>
        </p:nvSpPr>
        <p:spPr>
          <a:xfrm>
            <a:off x="838200" y="2308874"/>
            <a:ext cx="10515600" cy="3884107"/>
          </a:xfrm>
          <a:prstGeom prst="rect">
            <a:avLst/>
          </a:prstGeom>
          <a:noFill/>
          <a:ln>
            <a:noFill/>
          </a:ln>
        </p:spPr>
        <p:txBody>
          <a:bodyPr spcFirstLastPara="1" wrap="square" lIns="91425" tIns="45700" rIns="91425" bIns="45700" anchor="t" anchorCtr="0">
            <a:noAutofit/>
          </a:bodyPr>
          <a:lstStyle/>
          <a:p>
            <a:pPr marL="533400" lvl="0" indent="-457200" algn="l" rtl="0">
              <a:lnSpc>
                <a:spcPct val="105000"/>
              </a:lnSpc>
              <a:spcBef>
                <a:spcPts val="0"/>
              </a:spcBef>
              <a:spcAft>
                <a:spcPts val="0"/>
              </a:spcAft>
              <a:buClr>
                <a:schemeClr val="accent4"/>
              </a:buClr>
              <a:buSzPts val="2400"/>
              <a:buChar char="•"/>
            </a:pPr>
            <a:r>
              <a:rPr lang="en-US" sz="2590">
                <a:solidFill>
                  <a:srgbClr val="65428A"/>
                </a:solidFill>
                <a:latin typeface="Roboto"/>
                <a:ea typeface="Roboto"/>
                <a:cs typeface="Roboto"/>
                <a:sym typeface="Roboto"/>
              </a:rPr>
              <a:t>The National Conference for Community and Justice defines privilege as “</a:t>
            </a:r>
            <a:r>
              <a:rPr lang="en-US" sz="2590" i="1">
                <a:solidFill>
                  <a:srgbClr val="65428A"/>
                </a:solidFill>
                <a:latin typeface="Arial"/>
                <a:ea typeface="Arial"/>
                <a:cs typeface="Arial"/>
                <a:sym typeface="Arial"/>
              </a:rPr>
              <a:t>u</a:t>
            </a:r>
            <a:r>
              <a:rPr lang="en-US" sz="2590" i="1">
                <a:solidFill>
                  <a:srgbClr val="65428A"/>
                </a:solidFill>
                <a:highlight>
                  <a:schemeClr val="lt1"/>
                </a:highlight>
                <a:latin typeface="Arial"/>
                <a:ea typeface="Arial"/>
                <a:cs typeface="Arial"/>
                <a:sym typeface="Arial"/>
              </a:rPr>
              <a:t>nearned access to resources (social power) that are only readily available to some people because of their social group membership; an advantage, or immunity granted to or enjoyed by one societal group above and beyond the common advantage of all other groups. Privilege is often invisible to those who have it</a:t>
            </a:r>
            <a:r>
              <a:rPr lang="en-US" sz="2590">
                <a:solidFill>
                  <a:srgbClr val="65428A"/>
                </a:solidFill>
                <a:highlight>
                  <a:schemeClr val="lt1"/>
                </a:highlight>
                <a:latin typeface="Arial"/>
                <a:ea typeface="Arial"/>
                <a:cs typeface="Arial"/>
                <a:sym typeface="Arial"/>
              </a:rPr>
              <a:t>”</a:t>
            </a:r>
            <a:endParaRPr sz="2590">
              <a:solidFill>
                <a:srgbClr val="65428A"/>
              </a:solidFill>
              <a:highlight>
                <a:schemeClr val="lt1"/>
              </a:highlight>
              <a:latin typeface="Arial"/>
              <a:ea typeface="Arial"/>
              <a:cs typeface="Arial"/>
              <a:sym typeface="Arial"/>
            </a:endParaRPr>
          </a:p>
          <a:p>
            <a:pPr marL="533400" lvl="0" indent="-457200" algn="l" rtl="0">
              <a:lnSpc>
                <a:spcPct val="105000"/>
              </a:lnSpc>
              <a:spcBef>
                <a:spcPts val="0"/>
              </a:spcBef>
              <a:spcAft>
                <a:spcPts val="0"/>
              </a:spcAft>
              <a:buClr>
                <a:schemeClr val="accent4"/>
              </a:buClr>
              <a:buSzPts val="2400"/>
              <a:buChar char="•"/>
            </a:pPr>
            <a:r>
              <a:rPr lang="en-US" sz="2590">
                <a:solidFill>
                  <a:srgbClr val="65428A"/>
                </a:solidFill>
                <a:highlight>
                  <a:schemeClr val="lt1"/>
                </a:highlight>
                <a:latin typeface="Arial"/>
                <a:ea typeface="Arial"/>
                <a:cs typeface="Arial"/>
                <a:sym typeface="Arial"/>
              </a:rPr>
              <a:t>Since privilege is often invisible, an important first step is determining if we have it</a:t>
            </a:r>
            <a:endParaRPr sz="2590">
              <a:solidFill>
                <a:srgbClr val="65428A"/>
              </a:solidFill>
            </a:endParaRPr>
          </a:p>
          <a:p>
            <a:pPr marL="228600" lvl="0" indent="-64135" algn="l" rtl="0">
              <a:lnSpc>
                <a:spcPct val="80000"/>
              </a:lnSpc>
              <a:spcBef>
                <a:spcPts val="1000"/>
              </a:spcBef>
              <a:spcAft>
                <a:spcPts val="0"/>
              </a:spcAft>
              <a:buClr>
                <a:schemeClr val="dk1"/>
              </a:buClr>
              <a:buSzPts val="2590"/>
              <a:buNone/>
            </a:pPr>
            <a:endParaRPr sz="259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838200" y="1661375"/>
            <a:ext cx="10515600" cy="64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accent4"/>
                </a:solidFill>
              </a:rPr>
              <a:t>Privilege Walk</a:t>
            </a:r>
            <a:endParaRPr>
              <a:solidFill>
                <a:schemeClr val="accent4"/>
              </a:solidFill>
            </a:endParaRPr>
          </a:p>
        </p:txBody>
      </p:sp>
      <p:sp>
        <p:nvSpPr>
          <p:cNvPr id="103" name="Google Shape;103;p20"/>
          <p:cNvSpPr txBox="1">
            <a:spLocks noGrp="1"/>
          </p:cNvSpPr>
          <p:nvPr>
            <p:ph type="body" idx="1"/>
          </p:nvPr>
        </p:nvSpPr>
        <p:spPr>
          <a:xfrm>
            <a:off x="838200" y="2665927"/>
            <a:ext cx="10250400" cy="3065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100" u="sng" dirty="0">
                <a:solidFill>
                  <a:schemeClr val="hlink"/>
                </a:solidFill>
                <a:latin typeface="Arial"/>
                <a:ea typeface="Arial"/>
                <a:cs typeface="Arial"/>
                <a:sym typeface="Arial"/>
                <a:hlinkClick r:id="rId3"/>
              </a:rPr>
              <a:t>https://www.youtube.com/watch?v=hD5f8GuNuGQ&amp;feature=youtu.be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4"/>
              </a:buClr>
              <a:buSzPts val="3959"/>
              <a:buFont typeface="Calibri"/>
              <a:buNone/>
            </a:pPr>
            <a:r>
              <a:rPr lang="en-US" sz="3959">
                <a:solidFill>
                  <a:schemeClr val="accent4"/>
                </a:solidFill>
              </a:rPr>
              <a:t>Privilege Quiz &amp; Self Reflection</a:t>
            </a:r>
            <a:endParaRPr/>
          </a:p>
        </p:txBody>
      </p:sp>
      <p:sp>
        <p:nvSpPr>
          <p:cNvPr id="110" name="Google Shape;110;p21"/>
          <p:cNvSpPr txBox="1">
            <a:spLocks noGrp="1"/>
          </p:cNvSpPr>
          <p:nvPr>
            <p:ph type="body" idx="1"/>
          </p:nvPr>
        </p:nvSpPr>
        <p:spPr>
          <a:xfrm>
            <a:off x="838200" y="2308874"/>
            <a:ext cx="10515600" cy="3828690"/>
          </a:xfrm>
          <a:prstGeom prst="rect">
            <a:avLst/>
          </a:prstGeom>
          <a:noFill/>
          <a:ln>
            <a:noFill/>
          </a:ln>
        </p:spPr>
        <p:txBody>
          <a:bodyPr spcFirstLastPara="1" wrap="square" lIns="91425" tIns="45700" rIns="91425" bIns="45700" anchor="t" anchorCtr="0">
            <a:noAutofit/>
          </a:bodyPr>
          <a:lstStyle/>
          <a:p>
            <a:pPr marL="444500" lvl="0" indent="-342900" algn="l" rtl="0">
              <a:lnSpc>
                <a:spcPct val="115000"/>
              </a:lnSpc>
              <a:spcBef>
                <a:spcPts val="0"/>
              </a:spcBef>
              <a:spcAft>
                <a:spcPts val="0"/>
              </a:spcAft>
              <a:buClr>
                <a:schemeClr val="accent4"/>
              </a:buClr>
              <a:buSzPts val="2000"/>
              <a:buChar char="•"/>
            </a:pPr>
            <a:r>
              <a:rPr lang="en-US" sz="2400" dirty="0">
                <a:solidFill>
                  <a:srgbClr val="753BBD"/>
                </a:solidFill>
                <a:latin typeface="Roboto"/>
                <a:ea typeface="Roboto"/>
                <a:cs typeface="Roboto"/>
                <a:sym typeface="Roboto"/>
              </a:rPr>
              <a:t>If we want to understand our bias, we first need to understand what we bring to the table and privilege is one of the things many of us bring.</a:t>
            </a:r>
            <a:endParaRPr dirty="0"/>
          </a:p>
          <a:p>
            <a:pPr marL="444500" lvl="0" indent="-342900" algn="l" rtl="0">
              <a:lnSpc>
                <a:spcPct val="115000"/>
              </a:lnSpc>
              <a:spcBef>
                <a:spcPts val="0"/>
              </a:spcBef>
              <a:spcAft>
                <a:spcPts val="0"/>
              </a:spcAft>
              <a:buClr>
                <a:schemeClr val="accent4"/>
              </a:buClr>
              <a:buSzPts val="2000"/>
              <a:buChar char="•"/>
            </a:pPr>
            <a:r>
              <a:rPr lang="en-US" sz="2400" dirty="0">
                <a:solidFill>
                  <a:srgbClr val="753BBD"/>
                </a:solidFill>
                <a:highlight>
                  <a:schemeClr val="lt1"/>
                </a:highlight>
                <a:latin typeface="Arial"/>
                <a:ea typeface="Arial"/>
                <a:cs typeface="Arial"/>
                <a:sym typeface="Arial"/>
              </a:rPr>
              <a:t>Quiz: </a:t>
            </a:r>
            <a:r>
              <a:rPr lang="en-US" sz="2400" u="sng" dirty="0">
                <a:solidFill>
                  <a:schemeClr val="hlink"/>
                </a:solidFill>
                <a:latin typeface="Roboto"/>
                <a:ea typeface="Roboto"/>
                <a:cs typeface="Roboto"/>
                <a:sym typeface="Roboto"/>
                <a:hlinkClick r:id="rId3"/>
              </a:rPr>
              <a:t>How privileged are you?</a:t>
            </a:r>
            <a:endParaRPr sz="2400" dirty="0">
              <a:solidFill>
                <a:srgbClr val="753BBD"/>
              </a:solidFill>
              <a:latin typeface="Roboto"/>
              <a:ea typeface="Roboto"/>
              <a:cs typeface="Roboto"/>
              <a:sym typeface="Roboto"/>
            </a:endParaRPr>
          </a:p>
          <a:p>
            <a:pPr marL="444500" lvl="0" indent="-342900" algn="l" rtl="0">
              <a:lnSpc>
                <a:spcPct val="115000"/>
              </a:lnSpc>
              <a:spcBef>
                <a:spcPts val="0"/>
              </a:spcBef>
              <a:spcAft>
                <a:spcPts val="0"/>
              </a:spcAft>
              <a:buClr>
                <a:schemeClr val="accent4"/>
              </a:buClr>
              <a:buSzPts val="2000"/>
              <a:buChar char="•"/>
            </a:pPr>
            <a:r>
              <a:rPr lang="en-US" sz="2400" dirty="0">
                <a:solidFill>
                  <a:srgbClr val="753BBD"/>
                </a:solidFill>
                <a:latin typeface="Roboto"/>
                <a:ea typeface="Roboto"/>
                <a:cs typeface="Roboto"/>
                <a:sym typeface="Roboto"/>
              </a:rPr>
              <a:t>Things to reflect on individually:</a:t>
            </a:r>
            <a:endParaRPr dirty="0"/>
          </a:p>
          <a:p>
            <a:pPr marL="901700" lvl="1" indent="-342900" algn="l" rtl="0">
              <a:lnSpc>
                <a:spcPct val="115000"/>
              </a:lnSpc>
              <a:spcBef>
                <a:spcPts val="0"/>
              </a:spcBef>
              <a:spcAft>
                <a:spcPts val="0"/>
              </a:spcAft>
              <a:buClr>
                <a:schemeClr val="accent4"/>
              </a:buClr>
              <a:buSzPts val="2000"/>
              <a:buChar char="•"/>
            </a:pPr>
            <a:r>
              <a:rPr lang="en-US" sz="2200" dirty="0">
                <a:solidFill>
                  <a:srgbClr val="753BBD"/>
                </a:solidFill>
                <a:latin typeface="Roboto"/>
                <a:ea typeface="Roboto"/>
                <a:cs typeface="Roboto"/>
                <a:sym typeface="Roboto"/>
              </a:rPr>
              <a:t>What about this exercise surprised me?</a:t>
            </a:r>
            <a:endParaRPr dirty="0"/>
          </a:p>
          <a:p>
            <a:pPr marL="901700" lvl="1" indent="-342900" algn="l" rtl="0">
              <a:lnSpc>
                <a:spcPct val="115000"/>
              </a:lnSpc>
              <a:spcBef>
                <a:spcPts val="0"/>
              </a:spcBef>
              <a:spcAft>
                <a:spcPts val="0"/>
              </a:spcAft>
              <a:buClr>
                <a:schemeClr val="accent4"/>
              </a:buClr>
              <a:buSzPts val="2000"/>
              <a:buChar char="•"/>
            </a:pPr>
            <a:r>
              <a:rPr lang="en-US" sz="2200" dirty="0">
                <a:solidFill>
                  <a:srgbClr val="753BBD"/>
                </a:solidFill>
                <a:latin typeface="Roboto"/>
                <a:ea typeface="Roboto"/>
                <a:cs typeface="Roboto"/>
                <a:sym typeface="Roboto"/>
              </a:rPr>
              <a:t>What about this exercise made me uncomfortable?  Why?</a:t>
            </a:r>
            <a:endParaRPr dirty="0"/>
          </a:p>
          <a:p>
            <a:pPr marL="901700" lvl="1" indent="-342900" algn="l" rtl="0">
              <a:lnSpc>
                <a:spcPct val="115000"/>
              </a:lnSpc>
              <a:spcBef>
                <a:spcPts val="0"/>
              </a:spcBef>
              <a:spcAft>
                <a:spcPts val="0"/>
              </a:spcAft>
              <a:buClr>
                <a:schemeClr val="accent4"/>
              </a:buClr>
              <a:buSzPts val="2000"/>
              <a:buChar char="•"/>
            </a:pPr>
            <a:r>
              <a:rPr lang="en-US" sz="2200" dirty="0">
                <a:solidFill>
                  <a:srgbClr val="753BBD"/>
                </a:solidFill>
                <a:latin typeface="Roboto"/>
                <a:ea typeface="Roboto"/>
                <a:cs typeface="Roboto"/>
                <a:sym typeface="Roboto"/>
              </a:rPr>
              <a:t>Where there are items on the list I wasn’t aware would be considered privilege?</a:t>
            </a:r>
            <a:endParaRPr dirty="0"/>
          </a:p>
          <a:p>
            <a:pPr marL="901700" lvl="1" indent="-342900" algn="l" rtl="0">
              <a:lnSpc>
                <a:spcPct val="115000"/>
              </a:lnSpc>
              <a:spcBef>
                <a:spcPts val="0"/>
              </a:spcBef>
              <a:spcAft>
                <a:spcPts val="0"/>
              </a:spcAft>
              <a:buClr>
                <a:schemeClr val="accent4"/>
              </a:buClr>
              <a:buSzPts val="2000"/>
              <a:buChar char="•"/>
            </a:pPr>
            <a:r>
              <a:rPr lang="en-US" sz="2200" dirty="0">
                <a:solidFill>
                  <a:srgbClr val="753BBD"/>
                </a:solidFill>
                <a:latin typeface="Roboto"/>
                <a:ea typeface="Roboto"/>
                <a:cs typeface="Roboto"/>
                <a:sym typeface="Roboto"/>
              </a:rPr>
              <a:t>If the students in my class took this quiz, how might their answers be different?</a:t>
            </a:r>
            <a:endParaRPr sz="2200" dirty="0">
              <a:solidFill>
                <a:srgbClr val="753BBD"/>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838200" y="1671225"/>
            <a:ext cx="10515600" cy="647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4"/>
              </a:buClr>
              <a:buSzPts val="3959"/>
              <a:buFont typeface="Calibri"/>
              <a:buNone/>
            </a:pPr>
            <a:r>
              <a:rPr lang="en-US" sz="3859" dirty="0">
                <a:solidFill>
                  <a:schemeClr val="accent4"/>
                </a:solidFill>
              </a:rPr>
              <a:t>Implicit Biases</a:t>
            </a:r>
            <a:endParaRPr sz="4300" dirty="0"/>
          </a:p>
        </p:txBody>
      </p:sp>
      <p:sp>
        <p:nvSpPr>
          <p:cNvPr id="116" name="Google Shape;116;p22"/>
          <p:cNvSpPr txBox="1">
            <a:spLocks noGrp="1"/>
          </p:cNvSpPr>
          <p:nvPr>
            <p:ph type="body" idx="1"/>
          </p:nvPr>
        </p:nvSpPr>
        <p:spPr>
          <a:xfrm>
            <a:off x="838199" y="2318724"/>
            <a:ext cx="10371000" cy="3681900"/>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r>
              <a:rPr lang="en-US" sz="2400" u="sng" dirty="0">
                <a:solidFill>
                  <a:schemeClr val="hlink"/>
                </a:solidFill>
                <a:hlinkClick r:id="rId3"/>
              </a:rPr>
              <a:t>https://www.youtube.com/watch?v=C-GPBq-gGjY</a:t>
            </a:r>
            <a:r>
              <a:rPr lang="en-US" sz="2400" dirty="0"/>
              <a:t> </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5428A"/>
              </a:buClr>
              <a:buSzPts val="3959"/>
              <a:buFont typeface="Calibri"/>
              <a:buNone/>
            </a:pPr>
            <a:r>
              <a:rPr lang="en-US" sz="3959">
                <a:solidFill>
                  <a:schemeClr val="accent4"/>
                </a:solidFill>
              </a:rPr>
              <a:t>Important things to remember about bias</a:t>
            </a:r>
            <a:endParaRPr>
              <a:solidFill>
                <a:schemeClr val="accent4"/>
              </a:solidFill>
            </a:endParaRPr>
          </a:p>
        </p:txBody>
      </p:sp>
      <p:sp>
        <p:nvSpPr>
          <p:cNvPr id="122" name="Google Shape;122;p23"/>
          <p:cNvSpPr txBox="1">
            <a:spLocks noGrp="1"/>
          </p:cNvSpPr>
          <p:nvPr>
            <p:ph type="body" idx="1"/>
          </p:nvPr>
        </p:nvSpPr>
        <p:spPr>
          <a:xfrm>
            <a:off x="838200" y="2665925"/>
            <a:ext cx="10250400" cy="26937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65428A"/>
              </a:buClr>
              <a:buSzPts val="2590"/>
              <a:buChar char="•"/>
            </a:pPr>
            <a:r>
              <a:rPr lang="en-US" sz="2590">
                <a:solidFill>
                  <a:srgbClr val="65428A"/>
                </a:solidFill>
              </a:rPr>
              <a:t>Bias ART NOT values we have and that we believe—they’re associations that have been formed over many years through a variety of sources.</a:t>
            </a:r>
            <a:endParaRPr>
              <a:solidFill>
                <a:srgbClr val="65428A"/>
              </a:solidFill>
            </a:endParaRPr>
          </a:p>
          <a:p>
            <a:pPr marL="685800" lvl="1" indent="-228600" algn="l" rtl="0">
              <a:lnSpc>
                <a:spcPct val="80000"/>
              </a:lnSpc>
              <a:spcBef>
                <a:spcPts val="500"/>
              </a:spcBef>
              <a:spcAft>
                <a:spcPts val="0"/>
              </a:spcAft>
              <a:buClr>
                <a:srgbClr val="65428A"/>
              </a:buClr>
              <a:buSzPts val="2220"/>
              <a:buChar char="•"/>
            </a:pPr>
            <a:r>
              <a:rPr lang="en-US" sz="2220">
                <a:solidFill>
                  <a:srgbClr val="65428A"/>
                </a:solidFill>
              </a:rPr>
              <a:t>We have to name them to be able to fight against them.</a:t>
            </a:r>
            <a:endParaRPr>
              <a:solidFill>
                <a:srgbClr val="65428A"/>
              </a:solidFill>
            </a:endParaRPr>
          </a:p>
          <a:p>
            <a:pPr marL="685800" lvl="1" indent="-228600" algn="l" rtl="0">
              <a:lnSpc>
                <a:spcPct val="80000"/>
              </a:lnSpc>
              <a:spcBef>
                <a:spcPts val="500"/>
              </a:spcBef>
              <a:spcAft>
                <a:spcPts val="0"/>
              </a:spcAft>
              <a:buClr>
                <a:srgbClr val="65428A"/>
              </a:buClr>
              <a:buSzPts val="2220"/>
              <a:buChar char="•"/>
            </a:pPr>
            <a:r>
              <a:rPr lang="en-US" sz="2220">
                <a:solidFill>
                  <a:srgbClr val="65428A"/>
                </a:solidFill>
              </a:rPr>
              <a:t>Project Implicit is one of the ways you can name them—they have many implicit bias tests that will help identify where you might be biased or your blind spots.</a:t>
            </a:r>
            <a:endParaRPr>
              <a:solidFill>
                <a:srgbClr val="65428A"/>
              </a:solidFill>
            </a:endParaRPr>
          </a:p>
          <a:p>
            <a:pPr marL="228600" lvl="0" indent="-228600" algn="l" rtl="0">
              <a:lnSpc>
                <a:spcPct val="80000"/>
              </a:lnSpc>
              <a:spcBef>
                <a:spcPts val="1000"/>
              </a:spcBef>
              <a:spcAft>
                <a:spcPts val="0"/>
              </a:spcAft>
              <a:buClr>
                <a:srgbClr val="65428A"/>
              </a:buClr>
              <a:buSzPts val="2590"/>
              <a:buChar char="•"/>
            </a:pPr>
            <a:r>
              <a:rPr lang="en-US" sz="2590">
                <a:solidFill>
                  <a:srgbClr val="65428A"/>
                </a:solidFill>
              </a:rPr>
              <a:t>Much of our own identity informs how we view others and gives us positive associations or bias.</a:t>
            </a:r>
            <a:endParaRPr>
              <a:solidFill>
                <a:srgbClr val="65428A"/>
              </a:solidFill>
            </a:endParaRPr>
          </a:p>
          <a:p>
            <a:pPr marL="685800" lvl="1" indent="-87630" algn="l" rtl="0">
              <a:lnSpc>
                <a:spcPct val="80000"/>
              </a:lnSpc>
              <a:spcBef>
                <a:spcPts val="500"/>
              </a:spcBef>
              <a:spcAft>
                <a:spcPts val="0"/>
              </a:spcAft>
              <a:buClr>
                <a:schemeClr val="dk1"/>
              </a:buClr>
              <a:buSzPts val="2220"/>
              <a:buNone/>
            </a:pPr>
            <a:endParaRPr sz="2220"/>
          </a:p>
          <a:p>
            <a:pPr marL="685800" lvl="1" indent="-87630" algn="l" rtl="0">
              <a:lnSpc>
                <a:spcPct val="80000"/>
              </a:lnSpc>
              <a:spcBef>
                <a:spcPts val="500"/>
              </a:spcBef>
              <a:spcAft>
                <a:spcPts val="0"/>
              </a:spcAft>
              <a:buClr>
                <a:schemeClr val="dk1"/>
              </a:buClr>
              <a:buSzPts val="2220"/>
              <a:buNone/>
            </a:pPr>
            <a:endParaRPr sz="222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4"/>
              </a:buClr>
              <a:buSzPts val="3959"/>
              <a:buFont typeface="Calibri"/>
              <a:buNone/>
            </a:pPr>
            <a:r>
              <a:rPr lang="en-US" sz="3959">
                <a:solidFill>
                  <a:schemeClr val="accent4"/>
                </a:solidFill>
              </a:rPr>
              <a:t>What about stereotypes?</a:t>
            </a:r>
            <a:endParaRPr/>
          </a:p>
        </p:txBody>
      </p:sp>
      <p:sp>
        <p:nvSpPr>
          <p:cNvPr id="128" name="Google Shape;128;p24"/>
          <p:cNvSpPr txBox="1">
            <a:spLocks noGrp="1"/>
          </p:cNvSpPr>
          <p:nvPr>
            <p:ph type="body" idx="1"/>
          </p:nvPr>
        </p:nvSpPr>
        <p:spPr>
          <a:xfrm>
            <a:off x="7015655" y="2781747"/>
            <a:ext cx="4540470" cy="380659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65428A"/>
              </a:buClr>
              <a:buSzPts val="2800"/>
              <a:buChar char="•"/>
            </a:pPr>
            <a:r>
              <a:rPr lang="en-US">
                <a:solidFill>
                  <a:srgbClr val="65428A"/>
                </a:solidFill>
              </a:rPr>
              <a:t>A </a:t>
            </a:r>
            <a:r>
              <a:rPr lang="en-US" i="1">
                <a:solidFill>
                  <a:srgbClr val="65428A"/>
                </a:solidFill>
              </a:rPr>
              <a:t>stereotype</a:t>
            </a:r>
            <a:r>
              <a:rPr lang="en-US">
                <a:solidFill>
                  <a:srgbClr val="65428A"/>
                </a:solidFill>
              </a:rPr>
              <a:t> is “...a fixed, over generalized belief about a particular group or class of people.” (Cardwell, 1996).   </a:t>
            </a:r>
            <a:endParaRPr/>
          </a:p>
          <a:p>
            <a:pPr marL="228600" lvl="0" indent="-228600" algn="l" rtl="0">
              <a:lnSpc>
                <a:spcPct val="90000"/>
              </a:lnSpc>
              <a:spcBef>
                <a:spcPts val="1000"/>
              </a:spcBef>
              <a:spcAft>
                <a:spcPts val="0"/>
              </a:spcAft>
              <a:buClr>
                <a:srgbClr val="65428A"/>
              </a:buClr>
              <a:buSzPts val="2800"/>
              <a:buChar char="•"/>
            </a:pPr>
            <a:r>
              <a:rPr lang="en-US">
                <a:solidFill>
                  <a:srgbClr val="65428A"/>
                </a:solidFill>
              </a:rPr>
              <a:t>Bias and stereotypes often go hand in hand, but they don’t have to.</a:t>
            </a:r>
            <a:endParaRPr/>
          </a:p>
        </p:txBody>
      </p:sp>
      <p:pic>
        <p:nvPicPr>
          <p:cNvPr id="129" name="Google Shape;129;p24"/>
          <p:cNvPicPr preferRelativeResize="0"/>
          <p:nvPr/>
        </p:nvPicPr>
        <p:blipFill rotWithShape="1">
          <a:blip r:embed="rId3">
            <a:alphaModFix/>
          </a:blip>
          <a:srcRect/>
          <a:stretch/>
        </p:blipFill>
        <p:spPr>
          <a:xfrm>
            <a:off x="1371601" y="2308874"/>
            <a:ext cx="4724400" cy="42794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5"/>
          <p:cNvPicPr preferRelativeResize="0"/>
          <p:nvPr/>
        </p:nvPicPr>
        <p:blipFill rotWithShape="1">
          <a:blip r:embed="rId3">
            <a:alphaModFix/>
          </a:blip>
          <a:srcRect l="8773" t="6401" r="9095" b="21404"/>
          <a:stretch/>
        </p:blipFill>
        <p:spPr>
          <a:xfrm>
            <a:off x="866274" y="1612232"/>
            <a:ext cx="6352673" cy="4884821"/>
          </a:xfrm>
          <a:prstGeom prst="rect">
            <a:avLst/>
          </a:prstGeom>
          <a:noFill/>
          <a:ln>
            <a:noFill/>
          </a:ln>
        </p:spPr>
      </p:pic>
      <p:sp>
        <p:nvSpPr>
          <p:cNvPr id="3" name="Text Placeholder 2">
            <a:extLst>
              <a:ext uri="{FF2B5EF4-FFF2-40B4-BE49-F238E27FC236}">
                <a16:creationId xmlns:a16="http://schemas.microsoft.com/office/drawing/2014/main" id="{ADEBA9A0-E5FF-5148-AE46-AF05D7C78AAF}"/>
              </a:ext>
            </a:extLst>
          </p:cNvPr>
          <p:cNvSpPr>
            <a:spLocks noGrp="1"/>
          </p:cNvSpPr>
          <p:nvPr>
            <p:ph type="body" idx="1"/>
          </p:nvPr>
        </p:nvSpPr>
        <p:spPr>
          <a:xfrm>
            <a:off x="7615990" y="3152273"/>
            <a:ext cx="4042610" cy="1371600"/>
          </a:xfrm>
        </p:spPr>
        <p:txBody>
          <a:bodyPr/>
          <a:lstStyle/>
          <a:p>
            <a:pPr marL="25400" indent="0">
              <a:buNone/>
            </a:pPr>
            <a:r>
              <a:rPr lang="en-US" sz="4000" b="1" dirty="0">
                <a:solidFill>
                  <a:srgbClr val="FFC000"/>
                </a:solidFill>
              </a:rPr>
              <a:t>What do you see in this picture?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6"/>
          <p:cNvPicPr preferRelativeResize="0"/>
          <p:nvPr/>
        </p:nvPicPr>
        <p:blipFill>
          <a:blip r:embed="rId3">
            <a:alphaModFix/>
          </a:blip>
          <a:stretch>
            <a:fillRect/>
          </a:stretch>
        </p:blipFill>
        <p:spPr>
          <a:xfrm>
            <a:off x="574275" y="191625"/>
            <a:ext cx="9016124" cy="6474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92951" y="1585880"/>
            <a:ext cx="4827965" cy="4411712"/>
          </a:xfrm>
        </p:spPr>
        <p:txBody>
          <a:bodyPr>
            <a:noAutofit/>
          </a:bodyPr>
          <a:lstStyle/>
          <a:p>
            <a:pPr algn="ctr" eaLnBrk="1" hangingPunct="1">
              <a:defRPr/>
            </a:pPr>
            <a:r>
              <a:rPr lang="en-US" sz="3530" dirty="0">
                <a:solidFill>
                  <a:srgbClr val="FFC000"/>
                </a:solidFill>
                <a:latin typeface="+mn-lt"/>
              </a:rPr>
              <a:t>Professional Development, Collaboration, Advocacy, Support, and Friendship</a:t>
            </a:r>
          </a:p>
        </p:txBody>
      </p:sp>
      <p:pic>
        <p:nvPicPr>
          <p:cNvPr id="7" name="Picture 6" descr="pi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664" y="1780000"/>
            <a:ext cx="6798943" cy="4023473"/>
          </a:xfrm>
          <a:prstGeom prst="rect">
            <a:avLst/>
          </a:prstGeom>
        </p:spPr>
      </p:pic>
    </p:spTree>
    <p:extLst>
      <p:ext uri="{BB962C8B-B14F-4D97-AF65-F5344CB8AC3E}">
        <p14:creationId xmlns:p14="http://schemas.microsoft.com/office/powerpoint/2010/main" val="34350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7"/>
          <p:cNvPicPr preferRelativeResize="0"/>
          <p:nvPr/>
        </p:nvPicPr>
        <p:blipFill rotWithShape="1">
          <a:blip r:embed="rId3">
            <a:alphaModFix/>
          </a:blip>
          <a:srcRect t="13268"/>
          <a:stretch/>
        </p:blipFill>
        <p:spPr>
          <a:xfrm>
            <a:off x="2310064" y="253393"/>
            <a:ext cx="7303518" cy="63512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838200" y="1661375"/>
            <a:ext cx="10515600" cy="64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FFC000"/>
                </a:solidFill>
              </a:rPr>
              <a:t>Being Anti-Racist</a:t>
            </a:r>
            <a:endParaRPr dirty="0">
              <a:solidFill>
                <a:srgbClr val="FFC000"/>
              </a:solidFill>
            </a:endParaRPr>
          </a:p>
        </p:txBody>
      </p:sp>
      <p:sp>
        <p:nvSpPr>
          <p:cNvPr id="154" name="Google Shape;154;p28"/>
          <p:cNvSpPr txBox="1">
            <a:spLocks noGrp="1"/>
          </p:cNvSpPr>
          <p:nvPr>
            <p:ph type="body" idx="1"/>
          </p:nvPr>
        </p:nvSpPr>
        <p:spPr>
          <a:xfrm>
            <a:off x="348917" y="2308775"/>
            <a:ext cx="11514220" cy="3422252"/>
          </a:xfrm>
          <a:prstGeom prst="rect">
            <a:avLst/>
          </a:prstGeom>
        </p:spPr>
        <p:txBody>
          <a:bodyPr spcFirstLastPara="1" wrap="square" lIns="91425" tIns="45700" rIns="91425" bIns="45700" anchor="t" anchorCtr="0">
            <a:noAutofit/>
          </a:bodyPr>
          <a:lstStyle/>
          <a:p>
            <a:r>
              <a:rPr lang="en-US" dirty="0">
                <a:solidFill>
                  <a:srgbClr val="753BBD"/>
                </a:solidFill>
              </a:rPr>
              <a:t>As an individual, the only thing you can completely control is yourself, your beliefs, and how intentional you are in being anti-racist.</a:t>
            </a:r>
          </a:p>
          <a:p>
            <a:r>
              <a:rPr lang="en-US" dirty="0">
                <a:solidFill>
                  <a:srgbClr val="753BBD"/>
                </a:solidFill>
              </a:rPr>
              <a:t>Anti-racist means to actively and intentionally work against racism and the systematic oppression of marginalized groups.  It is fundamentally different than simply being “not racist.”</a:t>
            </a:r>
          </a:p>
          <a:p>
            <a:r>
              <a:rPr lang="en-US" dirty="0">
                <a:solidFill>
                  <a:srgbClr val="753BBD"/>
                </a:solidFill>
              </a:rPr>
              <a:t>To truly become anti-racist, we must first look within.  We must be critical of our privilege, bias, and other things that effect what we believe.</a:t>
            </a:r>
          </a:p>
          <a:p>
            <a:r>
              <a:rPr lang="en-US" dirty="0">
                <a:solidFill>
                  <a:srgbClr val="753BBD"/>
                </a:solidFill>
              </a:rPr>
              <a:t>If you are not actively and intentionally anti-racist, you are more than likely benefiting from and complicit in racist systems.</a:t>
            </a:r>
          </a:p>
          <a:p>
            <a:pPr marL="0" lvl="0" indent="0" algn="l" rtl="0">
              <a:spcBef>
                <a:spcPts val="100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841663" y="1453557"/>
            <a:ext cx="10515600" cy="6474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4"/>
              </a:buClr>
              <a:buSzPts val="3959"/>
              <a:buFont typeface="Calibri"/>
              <a:buNone/>
            </a:pPr>
            <a:r>
              <a:rPr lang="en-US" sz="3959">
                <a:solidFill>
                  <a:schemeClr val="accent4"/>
                </a:solidFill>
              </a:rPr>
              <a:t>What do I do next?</a:t>
            </a:r>
            <a:endParaRPr/>
          </a:p>
        </p:txBody>
      </p:sp>
      <p:sp>
        <p:nvSpPr>
          <p:cNvPr id="160" name="Google Shape;160;p29"/>
          <p:cNvSpPr txBox="1">
            <a:spLocks noGrp="1"/>
          </p:cNvSpPr>
          <p:nvPr>
            <p:ph type="body" idx="1"/>
          </p:nvPr>
        </p:nvSpPr>
        <p:spPr>
          <a:xfrm>
            <a:off x="332509" y="2101056"/>
            <a:ext cx="11533909" cy="4569908"/>
          </a:xfrm>
          <a:prstGeom prst="rect">
            <a:avLst/>
          </a:prstGeom>
          <a:noFill/>
          <a:ln>
            <a:noFill/>
          </a:ln>
        </p:spPr>
        <p:txBody>
          <a:bodyPr spcFirstLastPara="1" wrap="square" lIns="91425" tIns="45700" rIns="91425" bIns="45700" anchor="t" anchorCtr="0">
            <a:noAutofit/>
          </a:bodyPr>
          <a:lstStyle/>
          <a:p>
            <a:pPr indent="-457200">
              <a:spcBef>
                <a:spcPts val="0"/>
              </a:spcBef>
              <a:buClr>
                <a:srgbClr val="65428A"/>
              </a:buClr>
              <a:buSzPts val="2000"/>
            </a:pPr>
            <a:r>
              <a:rPr lang="en-US" sz="3000" dirty="0">
                <a:solidFill>
                  <a:srgbClr val="65428A"/>
                </a:solidFill>
              </a:rPr>
              <a:t>Continue educating yourself &amp; be intentional with your work</a:t>
            </a:r>
            <a:endParaRPr sz="3000" dirty="0">
              <a:solidFill>
                <a:srgbClr val="65428A"/>
              </a:solidFill>
            </a:endParaRPr>
          </a:p>
          <a:p>
            <a:pPr indent="-457200">
              <a:spcBef>
                <a:spcPts val="0"/>
              </a:spcBef>
              <a:buClr>
                <a:srgbClr val="65428A"/>
              </a:buClr>
              <a:buSzPts val="2000"/>
            </a:pPr>
            <a:r>
              <a:rPr lang="en-US" sz="3000" dirty="0">
                <a:solidFill>
                  <a:srgbClr val="65428A"/>
                </a:solidFill>
              </a:rPr>
              <a:t>Take one (or a few) of Harvard’s </a:t>
            </a:r>
            <a:r>
              <a:rPr lang="en-US" sz="3000" u="sng" dirty="0">
                <a:solidFill>
                  <a:schemeClr val="hlink"/>
                </a:solidFill>
                <a:hlinkClick r:id="rId3"/>
              </a:rPr>
              <a:t>Implicit Association Test</a:t>
            </a:r>
            <a:r>
              <a:rPr lang="en-US" sz="3000" dirty="0">
                <a:solidFill>
                  <a:srgbClr val="65428A"/>
                </a:solidFill>
              </a:rPr>
              <a:t> (IAT)</a:t>
            </a:r>
            <a:endParaRPr sz="3000" dirty="0">
              <a:solidFill>
                <a:srgbClr val="65428A"/>
              </a:solidFill>
            </a:endParaRPr>
          </a:p>
          <a:p>
            <a:pPr indent="-457200">
              <a:spcBef>
                <a:spcPts val="0"/>
              </a:spcBef>
              <a:buClr>
                <a:srgbClr val="65428A"/>
              </a:buClr>
              <a:buSzPts val="2000"/>
            </a:pPr>
            <a:r>
              <a:rPr lang="en-US" sz="3000" dirty="0">
                <a:solidFill>
                  <a:srgbClr val="65428A"/>
                </a:solidFill>
              </a:rPr>
              <a:t>Fill your social media platforms with diverse voices and BIPOC</a:t>
            </a:r>
            <a:endParaRPr sz="3000" dirty="0">
              <a:solidFill>
                <a:srgbClr val="65428A"/>
              </a:solidFill>
            </a:endParaRPr>
          </a:p>
          <a:p>
            <a:pPr indent="-457200">
              <a:spcBef>
                <a:spcPts val="0"/>
              </a:spcBef>
              <a:buClr>
                <a:srgbClr val="65428A"/>
              </a:buClr>
              <a:buSzPts val="2000"/>
            </a:pPr>
            <a:r>
              <a:rPr lang="en-US" sz="3000" dirty="0">
                <a:solidFill>
                  <a:srgbClr val="65428A"/>
                </a:solidFill>
              </a:rPr>
              <a:t>Look at your identity map and find people that don’t share some of your identities (people from different races, genders, sexual orientation, etc.)</a:t>
            </a:r>
            <a:endParaRPr sz="3000" dirty="0">
              <a:solidFill>
                <a:srgbClr val="65428A"/>
              </a:solidFill>
            </a:endParaRPr>
          </a:p>
          <a:p>
            <a:pPr indent="-457200">
              <a:spcBef>
                <a:spcPts val="0"/>
              </a:spcBef>
              <a:buClr>
                <a:srgbClr val="65428A"/>
              </a:buClr>
              <a:buSzPts val="2000"/>
            </a:pPr>
            <a:r>
              <a:rPr lang="en-US" sz="3000" dirty="0">
                <a:solidFill>
                  <a:srgbClr val="65428A"/>
                </a:solidFill>
              </a:rPr>
              <a:t>Watch the series “</a:t>
            </a:r>
            <a:r>
              <a:rPr lang="en-US" sz="3000" u="sng" dirty="0">
                <a:solidFill>
                  <a:schemeClr val="hlink"/>
                </a:solidFill>
                <a:hlinkClick r:id="rId4"/>
              </a:rPr>
              <a:t>Uncomfortable Conversations with a Black Man</a:t>
            </a:r>
            <a:r>
              <a:rPr lang="en-US" sz="3000" dirty="0">
                <a:solidFill>
                  <a:srgbClr val="65428A"/>
                </a:solidFill>
              </a:rPr>
              <a:t>”</a:t>
            </a:r>
            <a:endParaRPr sz="3000" dirty="0">
              <a:solidFill>
                <a:srgbClr val="65428A"/>
              </a:solidFill>
            </a:endParaRPr>
          </a:p>
          <a:p>
            <a:pPr indent="-457200">
              <a:spcBef>
                <a:spcPts val="0"/>
              </a:spcBef>
              <a:buClr>
                <a:srgbClr val="65428A"/>
              </a:buClr>
              <a:buSzPts val="2000"/>
            </a:pPr>
            <a:r>
              <a:rPr lang="en-US" sz="3000" dirty="0">
                <a:solidFill>
                  <a:srgbClr val="65428A"/>
                </a:solidFill>
              </a:rPr>
              <a:t>Trust the experiences of others from different backgrounds than you.  Just as you know what your truth and lived experience, so do they.</a:t>
            </a:r>
            <a:endParaRPr sz="1550" dirty="0">
              <a:solidFill>
                <a:srgbClr val="65428A"/>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841663" y="1453557"/>
            <a:ext cx="10515600" cy="647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4"/>
              </a:buClr>
              <a:buSzPts val="3959"/>
              <a:buFont typeface="Calibri"/>
              <a:buNone/>
            </a:pPr>
            <a:r>
              <a:rPr lang="en-US" sz="3959">
                <a:solidFill>
                  <a:schemeClr val="accent4"/>
                </a:solidFill>
              </a:rPr>
              <a:t>What do I do next?</a:t>
            </a:r>
            <a:endParaRPr/>
          </a:p>
        </p:txBody>
      </p:sp>
      <p:sp>
        <p:nvSpPr>
          <p:cNvPr id="166" name="Google Shape;166;p30"/>
          <p:cNvSpPr txBox="1">
            <a:spLocks noGrp="1"/>
          </p:cNvSpPr>
          <p:nvPr>
            <p:ph type="body" idx="1"/>
          </p:nvPr>
        </p:nvSpPr>
        <p:spPr>
          <a:xfrm>
            <a:off x="332509" y="2101056"/>
            <a:ext cx="11533800" cy="45699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65428A"/>
              </a:buClr>
              <a:buSzPts val="1800"/>
              <a:buChar char="•"/>
            </a:pPr>
            <a:r>
              <a:rPr lang="en-US" dirty="0">
                <a:solidFill>
                  <a:srgbClr val="65428A"/>
                </a:solidFill>
              </a:rPr>
              <a:t> </a:t>
            </a:r>
            <a:r>
              <a:rPr lang="en-US" sz="3000" dirty="0">
                <a:solidFill>
                  <a:srgbClr val="65428A"/>
                </a:solidFill>
              </a:rPr>
              <a:t>  Be intentional in your self-reflection:</a:t>
            </a:r>
            <a:endParaRPr sz="3000" dirty="0">
              <a:solidFill>
                <a:srgbClr val="65428A"/>
              </a:solidFill>
            </a:endParaRPr>
          </a:p>
          <a:p>
            <a:pPr marL="685800" lvl="1" indent="-234950" algn="l" rtl="0">
              <a:spcBef>
                <a:spcPts val="0"/>
              </a:spcBef>
              <a:spcAft>
                <a:spcPts val="0"/>
              </a:spcAft>
              <a:buClr>
                <a:srgbClr val="65428A"/>
              </a:buClr>
              <a:buSzPts val="1900"/>
              <a:buChar char="•"/>
            </a:pPr>
            <a:r>
              <a:rPr lang="en-US" sz="2500" dirty="0">
                <a:solidFill>
                  <a:srgbClr val="65428A"/>
                </a:solidFill>
              </a:rPr>
              <a:t>in identifying how and when your privilege comes into play in your life.</a:t>
            </a:r>
            <a:endParaRPr sz="2500" dirty="0">
              <a:solidFill>
                <a:srgbClr val="65428A"/>
              </a:solidFill>
            </a:endParaRPr>
          </a:p>
          <a:p>
            <a:pPr marL="685800" lvl="1" indent="-234950" algn="l" rtl="0">
              <a:spcBef>
                <a:spcPts val="0"/>
              </a:spcBef>
              <a:spcAft>
                <a:spcPts val="0"/>
              </a:spcAft>
              <a:buClr>
                <a:srgbClr val="65428A"/>
              </a:buClr>
              <a:buSzPts val="1900"/>
              <a:buChar char="•"/>
            </a:pPr>
            <a:r>
              <a:rPr lang="en-US" sz="2500" dirty="0">
                <a:solidFill>
                  <a:srgbClr val="65428A"/>
                </a:solidFill>
              </a:rPr>
              <a:t>in being aware of your own bias and stereotypes you believe.</a:t>
            </a:r>
            <a:endParaRPr sz="2500" dirty="0">
              <a:solidFill>
                <a:srgbClr val="65428A"/>
              </a:solidFill>
            </a:endParaRPr>
          </a:p>
          <a:p>
            <a:pPr marL="685800" lvl="1" indent="-234950" algn="l" rtl="0">
              <a:spcBef>
                <a:spcPts val="0"/>
              </a:spcBef>
              <a:spcAft>
                <a:spcPts val="0"/>
              </a:spcAft>
              <a:buClr>
                <a:srgbClr val="65428A"/>
              </a:buClr>
              <a:buSzPts val="1900"/>
              <a:buChar char="•"/>
            </a:pPr>
            <a:r>
              <a:rPr lang="en-US" sz="2500" dirty="0">
                <a:solidFill>
                  <a:srgbClr val="65428A"/>
                </a:solidFill>
              </a:rPr>
              <a:t>in identifying covert or subtle racism.</a:t>
            </a:r>
            <a:endParaRPr sz="2500" dirty="0">
              <a:solidFill>
                <a:srgbClr val="65428A"/>
              </a:solidFill>
            </a:endParaRPr>
          </a:p>
          <a:p>
            <a:pPr indent="-457200">
              <a:spcBef>
                <a:spcPts val="0"/>
              </a:spcBef>
              <a:buClr>
                <a:srgbClr val="65428A"/>
              </a:buClr>
              <a:buSzPts val="2000"/>
            </a:pPr>
            <a:r>
              <a:rPr lang="en-US" sz="3000" dirty="0">
                <a:solidFill>
                  <a:srgbClr val="65428A"/>
                </a:solidFill>
              </a:rPr>
              <a:t>Know that you WILL make mistakes, but we can’t shutdown or stop doing this important work when we make those mistakes.  Instead, figure out where you went wrong in your thinking or actions, make it right, and DO BETTER NEXT TIME.</a:t>
            </a:r>
            <a:endParaRPr sz="3000" dirty="0">
              <a:solidFill>
                <a:srgbClr val="65428A"/>
              </a:solidFill>
            </a:endParaRPr>
          </a:p>
          <a:p>
            <a:pPr marL="0" lvl="0" indent="0" algn="l" rtl="0">
              <a:lnSpc>
                <a:spcPct val="90000"/>
              </a:lnSpc>
              <a:spcBef>
                <a:spcPts val="1000"/>
              </a:spcBef>
              <a:spcAft>
                <a:spcPts val="0"/>
              </a:spcAft>
              <a:buClr>
                <a:schemeClr val="dk1"/>
              </a:buClr>
              <a:buSzPts val="1350"/>
              <a:buNone/>
            </a:pPr>
            <a:endParaRPr sz="1350" dirty="0">
              <a:solidFill>
                <a:srgbClr val="65428A"/>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838200" y="1661375"/>
            <a:ext cx="10515600" cy="64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accent4"/>
                </a:solidFill>
              </a:rPr>
              <a:t>Inclusion Starts with “I”</a:t>
            </a:r>
            <a:endParaRPr dirty="0">
              <a:solidFill>
                <a:schemeClr val="accent4"/>
              </a:solidFill>
            </a:endParaRPr>
          </a:p>
        </p:txBody>
      </p:sp>
      <p:sp>
        <p:nvSpPr>
          <p:cNvPr id="173" name="Google Shape;173;p31"/>
          <p:cNvSpPr txBox="1">
            <a:spLocks noGrp="1"/>
          </p:cNvSpPr>
          <p:nvPr>
            <p:ph type="body" idx="1"/>
          </p:nvPr>
        </p:nvSpPr>
        <p:spPr>
          <a:xfrm>
            <a:off x="838200" y="2665927"/>
            <a:ext cx="10250400" cy="3065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u="sng" dirty="0">
                <a:solidFill>
                  <a:schemeClr val="hlink"/>
                </a:solidFill>
                <a:hlinkClick r:id="rId3"/>
              </a:rPr>
              <a:t>https://www.youtube.com/watch?v=2g88Ju6nkcg</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04-06 at 6.41.59 PM.png"/>
          <p:cNvPicPr>
            <a:picLocks noChangeAspect="1"/>
          </p:cNvPicPr>
          <p:nvPr/>
        </p:nvPicPr>
        <p:blipFill>
          <a:blip r:embed="rId3"/>
          <a:stretch>
            <a:fillRect/>
          </a:stretch>
        </p:blipFill>
        <p:spPr>
          <a:xfrm>
            <a:off x="8018929" y="5759270"/>
            <a:ext cx="2292724" cy="933631"/>
          </a:xfrm>
          <a:prstGeom prst="rect">
            <a:avLst/>
          </a:prstGeom>
        </p:spPr>
      </p:pic>
      <p:sp>
        <p:nvSpPr>
          <p:cNvPr id="6" name="TextBox 5"/>
          <p:cNvSpPr txBox="1"/>
          <p:nvPr/>
        </p:nvSpPr>
        <p:spPr>
          <a:xfrm>
            <a:off x="2140483" y="1397024"/>
            <a:ext cx="7832706" cy="511658"/>
          </a:xfrm>
          <a:prstGeom prst="rect">
            <a:avLst/>
          </a:prstGeom>
          <a:noFill/>
        </p:spPr>
        <p:txBody>
          <a:bodyPr wrap="square" lIns="89896" tIns="44948" rIns="89896" bIns="44948" rtlCol="0">
            <a:spAutoFit/>
          </a:bodyPr>
          <a:lstStyle/>
          <a:p>
            <a:pPr algn="ctr"/>
            <a:endParaRPr lang="en-US" sz="794" dirty="0"/>
          </a:p>
          <a:p>
            <a:pPr algn="ctr"/>
            <a:endParaRPr lang="en-US" sz="1941" dirty="0"/>
          </a:p>
        </p:txBody>
      </p:sp>
      <p:sp>
        <p:nvSpPr>
          <p:cNvPr id="4" name="Text Placeholder 3">
            <a:extLst>
              <a:ext uri="{FF2B5EF4-FFF2-40B4-BE49-F238E27FC236}">
                <a16:creationId xmlns:a16="http://schemas.microsoft.com/office/drawing/2014/main" id="{EEC12380-72F0-DC4C-8BD5-99EA9277A4ED}"/>
              </a:ext>
            </a:extLst>
          </p:cNvPr>
          <p:cNvSpPr>
            <a:spLocks noGrp="1"/>
          </p:cNvSpPr>
          <p:nvPr>
            <p:ph type="body" idx="1"/>
          </p:nvPr>
        </p:nvSpPr>
        <p:spPr>
          <a:xfrm>
            <a:off x="838200" y="2851484"/>
            <a:ext cx="5181600" cy="2982646"/>
          </a:xfrm>
        </p:spPr>
        <p:txBody>
          <a:bodyPr/>
          <a:lstStyle/>
          <a:p>
            <a:pPr marL="114300" indent="0">
              <a:buNone/>
            </a:pPr>
            <a:r>
              <a:rPr lang="en-US" b="1" dirty="0">
                <a:solidFill>
                  <a:srgbClr val="FFC000"/>
                </a:solidFill>
              </a:rPr>
              <a:t>Catherine Souza</a:t>
            </a:r>
          </a:p>
          <a:p>
            <a:pPr marL="114300" indent="0">
              <a:buNone/>
            </a:pPr>
            <a:r>
              <a:rPr lang="en-US" sz="2000" dirty="0">
                <a:solidFill>
                  <a:srgbClr val="FFC000"/>
                </a:solidFill>
              </a:rPr>
              <a:t>Associate Director of College Counseling</a:t>
            </a:r>
          </a:p>
          <a:p>
            <a:pPr marL="114300" indent="0">
              <a:buNone/>
            </a:pPr>
            <a:r>
              <a:rPr lang="en-US" sz="2000" dirty="0" err="1">
                <a:solidFill>
                  <a:srgbClr val="FFC000"/>
                </a:solidFill>
              </a:rPr>
              <a:t>Archmere</a:t>
            </a:r>
            <a:r>
              <a:rPr lang="en-US" sz="2000" dirty="0">
                <a:solidFill>
                  <a:srgbClr val="FFC000"/>
                </a:solidFill>
              </a:rPr>
              <a:t> Academy</a:t>
            </a:r>
          </a:p>
          <a:p>
            <a:pPr marL="114300" indent="0">
              <a:buNone/>
            </a:pPr>
            <a:r>
              <a:rPr lang="en-US" dirty="0" err="1">
                <a:solidFill>
                  <a:srgbClr val="7030A0"/>
                </a:solidFill>
              </a:rPr>
              <a:t>csouza@archmereacademy.com</a:t>
            </a:r>
            <a:endParaRPr lang="en-US" dirty="0">
              <a:solidFill>
                <a:srgbClr val="7030A0"/>
              </a:solidFill>
            </a:endParaRPr>
          </a:p>
        </p:txBody>
      </p:sp>
      <p:sp>
        <p:nvSpPr>
          <p:cNvPr id="7" name="Text Placeholder 6">
            <a:extLst>
              <a:ext uri="{FF2B5EF4-FFF2-40B4-BE49-F238E27FC236}">
                <a16:creationId xmlns:a16="http://schemas.microsoft.com/office/drawing/2014/main" id="{95AB65F2-D703-6D42-9E10-391E75932BCA}"/>
              </a:ext>
            </a:extLst>
          </p:cNvPr>
          <p:cNvSpPr>
            <a:spLocks noGrp="1"/>
          </p:cNvSpPr>
          <p:nvPr>
            <p:ph type="body" idx="2"/>
          </p:nvPr>
        </p:nvSpPr>
        <p:spPr>
          <a:xfrm>
            <a:off x="6172200" y="2851484"/>
            <a:ext cx="5181600" cy="2982646"/>
          </a:xfrm>
        </p:spPr>
        <p:txBody>
          <a:bodyPr/>
          <a:lstStyle/>
          <a:p>
            <a:pPr marL="114300" indent="0">
              <a:buNone/>
            </a:pPr>
            <a:r>
              <a:rPr lang="en-US" b="1" dirty="0">
                <a:solidFill>
                  <a:srgbClr val="FFC000"/>
                </a:solidFill>
              </a:rPr>
              <a:t>Joni Klopp</a:t>
            </a:r>
          </a:p>
          <a:p>
            <a:pPr marL="114300" indent="0">
              <a:buNone/>
            </a:pPr>
            <a:r>
              <a:rPr lang="en-US" sz="2000" dirty="0">
                <a:solidFill>
                  <a:srgbClr val="FFC000"/>
                </a:solidFill>
              </a:rPr>
              <a:t>Assistant Director of Admissions</a:t>
            </a:r>
          </a:p>
          <a:p>
            <a:pPr marL="114300" indent="0">
              <a:buNone/>
            </a:pPr>
            <a:r>
              <a:rPr lang="en-US" sz="2000" dirty="0">
                <a:solidFill>
                  <a:srgbClr val="FFC000"/>
                </a:solidFill>
              </a:rPr>
              <a:t>Kutztown University of PA</a:t>
            </a:r>
          </a:p>
          <a:p>
            <a:pPr marL="114300" indent="0">
              <a:buNone/>
            </a:pPr>
            <a:r>
              <a:rPr lang="en-US" dirty="0" err="1">
                <a:solidFill>
                  <a:srgbClr val="7030A0"/>
                </a:solidFill>
              </a:rPr>
              <a:t>klopp@kutztown.edu</a:t>
            </a:r>
            <a:endParaRPr lang="en-US" dirty="0">
              <a:solidFill>
                <a:srgbClr val="7030A0"/>
              </a:solidFill>
            </a:endParaRPr>
          </a:p>
        </p:txBody>
      </p:sp>
      <p:sp>
        <p:nvSpPr>
          <p:cNvPr id="10" name="TextBox 9">
            <a:extLst>
              <a:ext uri="{FF2B5EF4-FFF2-40B4-BE49-F238E27FC236}">
                <a16:creationId xmlns:a16="http://schemas.microsoft.com/office/drawing/2014/main" id="{F86D4D28-E951-8446-A8E0-985AB1DD34A7}"/>
              </a:ext>
            </a:extLst>
          </p:cNvPr>
          <p:cNvSpPr txBox="1"/>
          <p:nvPr/>
        </p:nvSpPr>
        <p:spPr>
          <a:xfrm>
            <a:off x="649705" y="1992713"/>
            <a:ext cx="10704095" cy="630942"/>
          </a:xfrm>
          <a:prstGeom prst="rect">
            <a:avLst/>
          </a:prstGeom>
          <a:noFill/>
        </p:spPr>
        <p:txBody>
          <a:bodyPr wrap="square" rtlCol="0">
            <a:spAutoFit/>
          </a:bodyPr>
          <a:lstStyle/>
          <a:p>
            <a:pPr algn="ctr"/>
            <a:r>
              <a:rPr lang="en-US" sz="3500" dirty="0">
                <a:solidFill>
                  <a:srgbClr val="7030A0"/>
                </a:solidFill>
                <a:latin typeface="Calibri" panose="020F0502020204030204" pitchFamily="34" charset="0"/>
                <a:cs typeface="Calibri" panose="020F0502020204030204" pitchFamily="34" charset="0"/>
              </a:rPr>
              <a:t>Contact Information</a:t>
            </a:r>
          </a:p>
        </p:txBody>
      </p:sp>
    </p:spTree>
    <p:extLst>
      <p:ext uri="{BB962C8B-B14F-4D97-AF65-F5344CB8AC3E}">
        <p14:creationId xmlns:p14="http://schemas.microsoft.com/office/powerpoint/2010/main" val="389799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06905" y="1845105"/>
            <a:ext cx="9914021" cy="4543663"/>
          </a:xfrm>
          <a:prstGeom prst="rect">
            <a:avLst/>
          </a:prstGeom>
        </p:spPr>
        <p:txBody>
          <a:bodyPr vert="horz" lIns="80682" tIns="40341" rIns="80682" bIns="4034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735" b="1" dirty="0">
                <a:solidFill>
                  <a:srgbClr val="FFC000"/>
                </a:solidFill>
                <a:latin typeface="Calibri" charset="0"/>
              </a:rPr>
              <a:t>Please use the **Evaluation** link </a:t>
            </a:r>
          </a:p>
          <a:p>
            <a:pPr>
              <a:spcBef>
                <a:spcPts val="0"/>
              </a:spcBef>
            </a:pPr>
            <a:r>
              <a:rPr lang="en-US" sz="2735" b="1" dirty="0">
                <a:solidFill>
                  <a:srgbClr val="FFC000"/>
                </a:solidFill>
                <a:latin typeface="Calibri" charset="0"/>
              </a:rPr>
              <a:t>in the chat area to complete the short survey.</a:t>
            </a:r>
          </a:p>
          <a:p>
            <a:pPr>
              <a:spcBef>
                <a:spcPts val="0"/>
              </a:spcBef>
            </a:pPr>
            <a:endParaRPr lang="en-US" sz="2118" b="1" dirty="0">
              <a:solidFill>
                <a:srgbClr val="FFC000"/>
              </a:solidFill>
              <a:latin typeface="Calibri" charset="0"/>
            </a:endParaRPr>
          </a:p>
          <a:p>
            <a:pPr>
              <a:spcBef>
                <a:spcPts val="0"/>
              </a:spcBef>
            </a:pPr>
            <a:r>
              <a:rPr lang="en-US" sz="2118" b="1" dirty="0">
                <a:solidFill>
                  <a:srgbClr val="FFC000"/>
                </a:solidFill>
                <a:latin typeface="Calibri" charset="0"/>
              </a:rPr>
              <a:t>You can download the PPT documents from the chat.</a:t>
            </a:r>
          </a:p>
          <a:p>
            <a:pPr>
              <a:spcBef>
                <a:spcPts val="1412"/>
              </a:spcBef>
            </a:pPr>
            <a:r>
              <a:rPr lang="en-US" sz="2118" b="1" dirty="0">
                <a:solidFill>
                  <a:srgbClr val="7A5BB5"/>
                </a:solidFill>
                <a:latin typeface="Calibri" charset="0"/>
              </a:rPr>
              <a:t>**********</a:t>
            </a:r>
          </a:p>
          <a:p>
            <a:r>
              <a:rPr lang="en-US" sz="2118" b="1" dirty="0">
                <a:solidFill>
                  <a:srgbClr val="7A5BB5"/>
                </a:solidFill>
              </a:rPr>
              <a:t>SAVE THE DATE!</a:t>
            </a:r>
          </a:p>
          <a:p>
            <a:r>
              <a:rPr lang="en-US" sz="2118" b="1" dirty="0">
                <a:solidFill>
                  <a:srgbClr val="7A5BB5"/>
                </a:solidFill>
              </a:rPr>
              <a:t>Promoting Inclusivity &amp; Equity, Lunch &amp; Learn Series</a:t>
            </a:r>
            <a:r>
              <a:rPr lang="en-US" sz="2118" b="1" dirty="0"/>
              <a:t>  </a:t>
            </a:r>
          </a:p>
          <a:p>
            <a:r>
              <a:rPr lang="en-US" sz="2118" dirty="0">
                <a:solidFill>
                  <a:srgbClr val="7A5BB5"/>
                </a:solidFill>
                <a:latin typeface="Calibri" charset="0"/>
              </a:rPr>
              <a:t>2</a:t>
            </a:r>
            <a:r>
              <a:rPr lang="en-US" sz="2118" baseline="30000" dirty="0">
                <a:solidFill>
                  <a:srgbClr val="7A5BB5"/>
                </a:solidFill>
                <a:latin typeface="Calibri" charset="0"/>
              </a:rPr>
              <a:t>nd</a:t>
            </a:r>
            <a:r>
              <a:rPr lang="en-US" sz="2118" dirty="0">
                <a:solidFill>
                  <a:srgbClr val="7A5BB5"/>
                </a:solidFill>
                <a:latin typeface="Calibri" charset="0"/>
              </a:rPr>
              <a:t> Session: Tuesday, October 20</a:t>
            </a:r>
            <a:r>
              <a:rPr lang="en-US" sz="2118" baseline="30000" dirty="0">
                <a:solidFill>
                  <a:srgbClr val="7A5BB5"/>
                </a:solidFill>
                <a:latin typeface="Calibri" charset="0"/>
              </a:rPr>
              <a:t>th</a:t>
            </a:r>
            <a:r>
              <a:rPr lang="en-US" sz="2118" dirty="0">
                <a:solidFill>
                  <a:srgbClr val="7A5BB5"/>
                </a:solidFill>
                <a:latin typeface="Calibri" charset="0"/>
              </a:rPr>
              <a:t> at 12pm</a:t>
            </a:r>
          </a:p>
          <a:p>
            <a:r>
              <a:rPr lang="en-US" sz="2118" dirty="0">
                <a:solidFill>
                  <a:srgbClr val="7A5BB5"/>
                </a:solidFill>
                <a:latin typeface="Calibri" charset="0"/>
              </a:rPr>
              <a:t>3</a:t>
            </a:r>
            <a:r>
              <a:rPr lang="en-US" sz="2118" baseline="30000" dirty="0">
                <a:solidFill>
                  <a:srgbClr val="7A5BB5"/>
                </a:solidFill>
                <a:latin typeface="Calibri" charset="0"/>
              </a:rPr>
              <a:t>rd</a:t>
            </a:r>
            <a:r>
              <a:rPr lang="en-US" sz="2118" dirty="0">
                <a:solidFill>
                  <a:srgbClr val="7A5BB5"/>
                </a:solidFill>
                <a:latin typeface="Calibri" charset="0"/>
              </a:rPr>
              <a:t> Session: Tuesday, November 17</a:t>
            </a:r>
            <a:r>
              <a:rPr lang="en-US" sz="2118" baseline="30000" dirty="0">
                <a:solidFill>
                  <a:srgbClr val="7A5BB5"/>
                </a:solidFill>
                <a:latin typeface="Calibri" charset="0"/>
              </a:rPr>
              <a:t>th</a:t>
            </a:r>
            <a:r>
              <a:rPr lang="en-US" sz="2118" dirty="0">
                <a:solidFill>
                  <a:srgbClr val="7A5BB5"/>
                </a:solidFill>
                <a:latin typeface="Calibri" charset="0"/>
              </a:rPr>
              <a:t> at 12pm</a:t>
            </a:r>
          </a:p>
          <a:p>
            <a:r>
              <a:rPr lang="en-US" sz="2118" dirty="0">
                <a:solidFill>
                  <a:srgbClr val="7A5BB5"/>
                </a:solidFill>
                <a:latin typeface="Calibri" charset="0"/>
              </a:rPr>
              <a:t>4</a:t>
            </a:r>
            <a:r>
              <a:rPr lang="en-US" sz="2118" baseline="30000" dirty="0">
                <a:solidFill>
                  <a:srgbClr val="7A5BB5"/>
                </a:solidFill>
                <a:latin typeface="Calibri" charset="0"/>
              </a:rPr>
              <a:t>th</a:t>
            </a:r>
            <a:r>
              <a:rPr lang="en-US" sz="2118" dirty="0">
                <a:solidFill>
                  <a:srgbClr val="7A5BB5"/>
                </a:solidFill>
                <a:latin typeface="Calibri" charset="0"/>
              </a:rPr>
              <a:t> Session: Tuesday, December 15</a:t>
            </a:r>
            <a:r>
              <a:rPr lang="en-US" sz="2118" baseline="30000" dirty="0">
                <a:solidFill>
                  <a:srgbClr val="7A5BB5"/>
                </a:solidFill>
                <a:latin typeface="Calibri" charset="0"/>
              </a:rPr>
              <a:t>th</a:t>
            </a:r>
            <a:r>
              <a:rPr lang="en-US" sz="2118" dirty="0">
                <a:solidFill>
                  <a:srgbClr val="7A5BB5"/>
                </a:solidFill>
                <a:latin typeface="Calibri" charset="0"/>
              </a:rPr>
              <a:t> at 12pm</a:t>
            </a:r>
          </a:p>
          <a:p>
            <a:r>
              <a:rPr lang="en-US" sz="2118" b="1" dirty="0">
                <a:solidFill>
                  <a:srgbClr val="FFC000"/>
                </a:solidFill>
                <a:latin typeface="Calibri" charset="0"/>
                <a:hlinkClick r:id="rId3">
                  <a:extLst>
                    <a:ext uri="{A12FA001-AC4F-418D-AE19-62706E023703}">
                      <ahyp:hlinkClr xmlns:ahyp="http://schemas.microsoft.com/office/drawing/2018/hyperlinkcolor" val="tx"/>
                    </a:ext>
                  </a:extLst>
                </a:hlinkClick>
              </a:rPr>
              <a:t>https://pacac.memberclicks.net/online-workshops</a:t>
            </a:r>
            <a:endParaRPr lang="en-US" sz="2118" b="1" dirty="0">
              <a:solidFill>
                <a:srgbClr val="FFC000"/>
              </a:solidFill>
              <a:latin typeface="Calibri" charset="0"/>
            </a:endParaRPr>
          </a:p>
          <a:p>
            <a:pPr>
              <a:lnSpc>
                <a:spcPct val="120000"/>
              </a:lnSpc>
              <a:spcBef>
                <a:spcPts val="0"/>
              </a:spcBef>
            </a:pPr>
            <a:endParaRPr lang="en-US" sz="2118" b="1" dirty="0">
              <a:solidFill>
                <a:srgbClr val="6B4DA1"/>
              </a:solidFill>
              <a:latin typeface="Calibri" charset="0"/>
            </a:endParaRPr>
          </a:p>
          <a:p>
            <a:pPr>
              <a:lnSpc>
                <a:spcPct val="100000"/>
              </a:lnSpc>
              <a:spcBef>
                <a:spcPts val="0"/>
              </a:spcBef>
            </a:pPr>
            <a:endParaRPr lang="en-US" sz="2382" b="1" dirty="0">
              <a:latin typeface="Calibri" charset="0"/>
            </a:endParaRPr>
          </a:p>
        </p:txBody>
      </p:sp>
    </p:spTree>
    <p:extLst>
      <p:ext uri="{BB962C8B-B14F-4D97-AF65-F5344CB8AC3E}">
        <p14:creationId xmlns:p14="http://schemas.microsoft.com/office/powerpoint/2010/main" val="38124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51C3A2DF-7715-4C4A-BAEC-932729FCDC86}"/>
              </a:ext>
            </a:extLst>
          </p:cNvPr>
          <p:cNvSpPr>
            <a:spLocks noGrp="1"/>
          </p:cNvSpPr>
          <p:nvPr>
            <p:ph type="title"/>
          </p:nvPr>
        </p:nvSpPr>
        <p:spPr>
          <a:xfrm>
            <a:off x="2016515" y="1117038"/>
            <a:ext cx="7856356" cy="4582647"/>
          </a:xfrm>
        </p:spPr>
        <p:txBody>
          <a:bodyPr>
            <a:noAutofit/>
          </a:bodyPr>
          <a:lstStyle/>
          <a:p>
            <a:pPr algn="ctr"/>
            <a:r>
              <a:rPr lang="en-US" sz="3177" dirty="0">
                <a:solidFill>
                  <a:srgbClr val="FFC000"/>
                </a:solidFill>
                <a:latin typeface="+mn-lt"/>
              </a:rPr>
              <a:t>As with all PACAC Presentations, the inclusion of any presenter or content is not an endorsement by PACAC or any of its representatives. </a:t>
            </a:r>
            <a:endParaRPr lang="en-US" sz="3177" dirty="0">
              <a:solidFill>
                <a:srgbClr val="FFC000"/>
              </a:solidFill>
            </a:endParaRPr>
          </a:p>
        </p:txBody>
      </p:sp>
      <p:pic>
        <p:nvPicPr>
          <p:cNvPr id="3" name="Picture 2" descr="Screen Shot 2020-04-06 at 6.41.59 PM.png"/>
          <p:cNvPicPr>
            <a:picLocks noChangeAspect="1"/>
          </p:cNvPicPr>
          <p:nvPr/>
        </p:nvPicPr>
        <p:blipFill>
          <a:blip r:embed="rId3"/>
          <a:stretch>
            <a:fillRect/>
          </a:stretch>
        </p:blipFill>
        <p:spPr>
          <a:xfrm>
            <a:off x="8018929" y="5759270"/>
            <a:ext cx="2292724" cy="933631"/>
          </a:xfrm>
          <a:prstGeom prst="rect">
            <a:avLst/>
          </a:prstGeom>
        </p:spPr>
      </p:pic>
      <p:sp>
        <p:nvSpPr>
          <p:cNvPr id="4" name="Title 1"/>
          <p:cNvSpPr txBox="1">
            <a:spLocks/>
          </p:cNvSpPr>
          <p:nvPr/>
        </p:nvSpPr>
        <p:spPr>
          <a:xfrm>
            <a:off x="2016515" y="1664219"/>
            <a:ext cx="7987553" cy="914400"/>
          </a:xfrm>
          <a:prstGeom prst="rect">
            <a:avLst/>
          </a:prstGeom>
        </p:spPr>
        <p:txBody>
          <a:bodyPr vert="horz" lIns="80682" tIns="40341" rIns="80682" bIns="40341" rtlCol="0" anchor="ctr">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defRPr/>
            </a:pPr>
            <a:r>
              <a:rPr lang="en-US" sz="3530" dirty="0">
                <a:solidFill>
                  <a:srgbClr val="7A5BB5"/>
                </a:solidFill>
                <a:latin typeface="+mn-lt"/>
              </a:rPr>
              <a:t>Reminder</a:t>
            </a:r>
          </a:p>
        </p:txBody>
      </p:sp>
    </p:spTree>
    <p:extLst>
      <p:ext uri="{BB962C8B-B14F-4D97-AF65-F5344CB8AC3E}">
        <p14:creationId xmlns:p14="http://schemas.microsoft.com/office/powerpoint/2010/main" val="151731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1"/>
          <p:cNvSpPr txBox="1">
            <a:spLocks noGrp="1"/>
          </p:cNvSpPr>
          <p:nvPr>
            <p:ph type="ctrTitle"/>
          </p:nvPr>
        </p:nvSpPr>
        <p:spPr>
          <a:xfrm>
            <a:off x="195600" y="2348196"/>
            <a:ext cx="11800800" cy="1771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5500" dirty="0">
                <a:solidFill>
                  <a:schemeClr val="accent4"/>
                </a:solidFill>
              </a:rPr>
              <a:t>Promoting Inclusivity &amp; Equity </a:t>
            </a:r>
            <a:br>
              <a:rPr lang="en-US" sz="5500" dirty="0">
                <a:solidFill>
                  <a:schemeClr val="accent4"/>
                </a:solidFill>
              </a:rPr>
            </a:br>
            <a:r>
              <a:rPr lang="en-US" sz="5500" dirty="0">
                <a:solidFill>
                  <a:schemeClr val="accent4"/>
                </a:solidFill>
              </a:rPr>
              <a:t>Lunch &amp; Learn Series</a:t>
            </a:r>
            <a:endParaRPr sz="5500" dirty="0">
              <a:solidFill>
                <a:schemeClr val="accent4"/>
              </a:solidFill>
            </a:endParaRPr>
          </a:p>
          <a:p>
            <a:pPr marL="0" lvl="0" indent="0" algn="ctr" rtl="0">
              <a:spcBef>
                <a:spcPts val="0"/>
              </a:spcBef>
              <a:spcAft>
                <a:spcPts val="0"/>
              </a:spcAft>
              <a:buNone/>
            </a:pPr>
            <a:r>
              <a:rPr lang="en-US" sz="5500" dirty="0">
                <a:solidFill>
                  <a:schemeClr val="accent4"/>
                </a:solidFill>
              </a:rPr>
              <a:t>Session I</a:t>
            </a:r>
            <a:endParaRPr sz="5500" dirty="0">
              <a:solidFill>
                <a:schemeClr val="accent4"/>
              </a:solidFill>
            </a:endParaRPr>
          </a:p>
        </p:txBody>
      </p:sp>
      <p:sp>
        <p:nvSpPr>
          <p:cNvPr id="49" name="Google Shape;49;p11"/>
          <p:cNvSpPr txBox="1">
            <a:spLocks noGrp="1"/>
          </p:cNvSpPr>
          <p:nvPr>
            <p:ph type="subTitle" idx="1"/>
          </p:nvPr>
        </p:nvSpPr>
        <p:spPr>
          <a:xfrm>
            <a:off x="1524000" y="4119396"/>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b="1" dirty="0">
                <a:solidFill>
                  <a:srgbClr val="65428A"/>
                </a:solidFill>
              </a:rPr>
              <a:t>Joni Klopp, Kutztown University</a:t>
            </a:r>
            <a:endParaRPr b="1" dirty="0">
              <a:solidFill>
                <a:srgbClr val="65428A"/>
              </a:solidFill>
            </a:endParaRPr>
          </a:p>
          <a:p>
            <a:pPr marL="0" lvl="0" indent="0" algn="ctr" rtl="0">
              <a:spcBef>
                <a:spcPts val="1000"/>
              </a:spcBef>
              <a:spcAft>
                <a:spcPts val="0"/>
              </a:spcAft>
              <a:buNone/>
            </a:pPr>
            <a:r>
              <a:rPr lang="en-US" b="1" dirty="0">
                <a:solidFill>
                  <a:srgbClr val="65428A"/>
                </a:solidFill>
              </a:rPr>
              <a:t>Catherine Souza, </a:t>
            </a:r>
            <a:r>
              <a:rPr lang="en-US" b="1" dirty="0" err="1">
                <a:solidFill>
                  <a:srgbClr val="65428A"/>
                </a:solidFill>
              </a:rPr>
              <a:t>Archmere</a:t>
            </a:r>
            <a:r>
              <a:rPr lang="en-US" b="1" dirty="0">
                <a:solidFill>
                  <a:srgbClr val="65428A"/>
                </a:solidFill>
              </a:rPr>
              <a:t> Academy</a:t>
            </a:r>
            <a:endParaRPr b="1" dirty="0">
              <a:solidFill>
                <a:srgbClr val="65428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8200" y="1661375"/>
            <a:ext cx="10515600" cy="38250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5428A"/>
              </a:buClr>
              <a:buSzPts val="4400"/>
              <a:buFont typeface="Calibri"/>
              <a:buNone/>
            </a:pPr>
            <a:r>
              <a:rPr lang="en-US">
                <a:solidFill>
                  <a:schemeClr val="accent4"/>
                </a:solidFill>
              </a:rPr>
              <a:t>“Who we are informs what you do, how you act and interact, and how you see the world around you.”  --Dr. Liza Talusan </a:t>
            </a:r>
            <a:endParaRPr>
              <a:solidFill>
                <a:schemeClr val="accent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895875" y="2696300"/>
            <a:ext cx="10565100" cy="1771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solidFill>
                  <a:schemeClr val="accent4"/>
                </a:solidFill>
              </a:rPr>
              <a:t>Our Stories &amp; </a:t>
            </a:r>
            <a:endParaRPr>
              <a:solidFill>
                <a:schemeClr val="accent4"/>
              </a:solidFill>
            </a:endParaRPr>
          </a:p>
          <a:p>
            <a:pPr marL="0" lvl="0" indent="0" algn="ctr" rtl="0">
              <a:spcBef>
                <a:spcPts val="0"/>
              </a:spcBef>
              <a:spcAft>
                <a:spcPts val="0"/>
              </a:spcAft>
              <a:buNone/>
            </a:pPr>
            <a:r>
              <a:rPr lang="en-US">
                <a:solidFill>
                  <a:schemeClr val="accent4"/>
                </a:solidFill>
              </a:rPr>
              <a:t>What Brought Us to This Work</a:t>
            </a:r>
            <a:endParaRPr>
              <a:solidFill>
                <a:schemeClr val="accent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865909" y="2991411"/>
            <a:ext cx="10515600" cy="6474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4"/>
              </a:buClr>
              <a:buSzPts val="5040"/>
              <a:buFont typeface="Calibri"/>
              <a:buNone/>
            </a:pPr>
            <a:br>
              <a:rPr lang="en-US" sz="5040" u="sng">
                <a:solidFill>
                  <a:schemeClr val="accent4"/>
                </a:solidFill>
              </a:rPr>
            </a:br>
            <a:endParaRPr sz="3959">
              <a:solidFill>
                <a:schemeClr val="accent4"/>
              </a:solidFill>
            </a:endParaRPr>
          </a:p>
        </p:txBody>
      </p:sp>
      <p:pic>
        <p:nvPicPr>
          <p:cNvPr id="66" name="Google Shape;66;p14"/>
          <p:cNvPicPr preferRelativeResize="0"/>
          <p:nvPr/>
        </p:nvPicPr>
        <p:blipFill rotWithShape="1">
          <a:blip r:embed="rId3">
            <a:alphaModFix/>
          </a:blip>
          <a:srcRect/>
          <a:stretch/>
        </p:blipFill>
        <p:spPr>
          <a:xfrm>
            <a:off x="2597727" y="1633732"/>
            <a:ext cx="7558232" cy="43098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descr="Becoming Anti-Racist - John T. Milliken Department of Medicine | John T.  Milliken Department of Medicine"/>
          <p:cNvPicPr preferRelativeResize="0">
            <a:picLocks noGrp="1"/>
          </p:cNvPicPr>
          <p:nvPr>
            <p:ph type="body" idx="1"/>
          </p:nvPr>
        </p:nvPicPr>
        <p:blipFill rotWithShape="1">
          <a:blip r:embed="rId3">
            <a:alphaModFix/>
          </a:blip>
          <a:srcRect/>
          <a:stretch/>
        </p:blipFill>
        <p:spPr>
          <a:xfrm>
            <a:off x="3530600" y="1510311"/>
            <a:ext cx="5130800" cy="51191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5428A"/>
              </a:buClr>
              <a:buSzPts val="3959"/>
              <a:buFont typeface="Calibri"/>
              <a:buNone/>
            </a:pPr>
            <a:r>
              <a:rPr lang="en-US" sz="3959" dirty="0">
                <a:solidFill>
                  <a:schemeClr val="accent4"/>
                </a:solidFill>
              </a:rPr>
              <a:t>Who are you? Let’s create identity maps</a:t>
            </a:r>
            <a:endParaRPr dirty="0">
              <a:solidFill>
                <a:schemeClr val="accent4"/>
              </a:solidFill>
            </a:endParaRPr>
          </a:p>
        </p:txBody>
      </p:sp>
      <p:pic>
        <p:nvPicPr>
          <p:cNvPr id="77" name="Google Shape;77;p16"/>
          <p:cNvPicPr preferRelativeResize="0">
            <a:picLocks noGrp="1"/>
          </p:cNvPicPr>
          <p:nvPr>
            <p:ph type="body" idx="1"/>
          </p:nvPr>
        </p:nvPicPr>
        <p:blipFill rotWithShape="1">
          <a:blip r:embed="rId3">
            <a:alphaModFix/>
          </a:blip>
          <a:srcRect l="6200" t="7324" r="3203" b="4828"/>
          <a:stretch/>
        </p:blipFill>
        <p:spPr>
          <a:xfrm>
            <a:off x="2498558" y="2308874"/>
            <a:ext cx="7194884" cy="399626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1101</Words>
  <Application>Microsoft Macintosh PowerPoint</Application>
  <PresentationFormat>Widescreen</PresentationFormat>
  <Paragraphs>116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Roboto</vt:lpstr>
      <vt:lpstr>Calibri</vt:lpstr>
      <vt:lpstr>Arial</vt:lpstr>
      <vt:lpstr>Office Theme</vt:lpstr>
      <vt:lpstr>Welcome!!</vt:lpstr>
      <vt:lpstr>Professional Development, Collaboration, Advocacy, Support, and Friendship</vt:lpstr>
      <vt:lpstr>As with all PACAC Presentations, the inclusion of any presenter or content is not an endorsement by PACAC or any of its representatives. </vt:lpstr>
      <vt:lpstr>Promoting Inclusivity &amp; Equity  Lunch &amp; Learn Series Session I</vt:lpstr>
      <vt:lpstr>“Who we are informs what you do, how you act and interact, and how you see the world around you.”  --Dr. Liza Talusan </vt:lpstr>
      <vt:lpstr>Our Stories &amp;  What Brought Us to This Work</vt:lpstr>
      <vt:lpstr> </vt:lpstr>
      <vt:lpstr>PowerPoint Presentation</vt:lpstr>
      <vt:lpstr>Who are you? Let’s create identity maps</vt:lpstr>
      <vt:lpstr>Now, let’s examine each of those parts of you</vt:lpstr>
      <vt:lpstr>Small group discussion questions</vt:lpstr>
      <vt:lpstr>What is privilege?</vt:lpstr>
      <vt:lpstr>Privilege Walk</vt:lpstr>
      <vt:lpstr>Privilege Quiz &amp; Self Reflection</vt:lpstr>
      <vt:lpstr>Implicit Biases</vt:lpstr>
      <vt:lpstr>Important things to remember about bias</vt:lpstr>
      <vt:lpstr>What about stereotypes?</vt:lpstr>
      <vt:lpstr>PowerPoint Presentation</vt:lpstr>
      <vt:lpstr>PowerPoint Presentation</vt:lpstr>
      <vt:lpstr>PowerPoint Presentation</vt:lpstr>
      <vt:lpstr>Being Anti-Racist</vt:lpstr>
      <vt:lpstr>What do I do next?</vt:lpstr>
      <vt:lpstr>What do I do next?</vt:lpstr>
      <vt:lpstr>Inclusion Starts with “I”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Inclusivity &amp; Equity Series Session I</dc:title>
  <cp:lastModifiedBy>Microsoft Office User</cp:lastModifiedBy>
  <cp:revision>8</cp:revision>
  <cp:lastPrinted>2020-09-14T18:05:50Z</cp:lastPrinted>
  <dcterms:modified xsi:type="dcterms:W3CDTF">2020-09-14T18:05:55Z</dcterms:modified>
</cp:coreProperties>
</file>