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9"/>
  </p:notesMasterIdLst>
  <p:sldIdLst>
    <p:sldId id="341" r:id="rId3"/>
    <p:sldId id="257" r:id="rId4"/>
    <p:sldId id="340" r:id="rId5"/>
    <p:sldId id="342" r:id="rId6"/>
    <p:sldId id="343" r:id="rId7"/>
    <p:sldId id="346" r:id="rId8"/>
    <p:sldId id="256" r:id="rId9"/>
    <p:sldId id="259" r:id="rId10"/>
    <p:sldId id="348" r:id="rId11"/>
    <p:sldId id="353" r:id="rId12"/>
    <p:sldId id="351" r:id="rId13"/>
    <p:sldId id="354" r:id="rId14"/>
    <p:sldId id="358" r:id="rId15"/>
    <p:sldId id="359" r:id="rId16"/>
    <p:sldId id="261" r:id="rId17"/>
    <p:sldId id="269" r:id="rId18"/>
    <p:sldId id="262" r:id="rId19"/>
    <p:sldId id="344" r:id="rId20"/>
    <p:sldId id="267" r:id="rId21"/>
    <p:sldId id="357" r:id="rId22"/>
    <p:sldId id="268" r:id="rId23"/>
    <p:sldId id="277" r:id="rId24"/>
    <p:sldId id="273" r:id="rId25"/>
    <p:sldId id="272" r:id="rId26"/>
    <p:sldId id="258"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F67"/>
    <a:srgbClr val="65428A"/>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2" autoAdjust="0"/>
    <p:restoredTop sz="94660"/>
  </p:normalViewPr>
  <p:slideViewPr>
    <p:cSldViewPr snapToGrid="0">
      <p:cViewPr varScale="1">
        <p:scale>
          <a:sx n="112" d="100"/>
          <a:sy n="112" d="100"/>
        </p:scale>
        <p:origin x="6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4BD87-42AA-934D-8344-7B75A13B3A77}" type="datetimeFigureOut">
              <a:rPr lang="en-US" smtClean="0"/>
              <a:t>11/17/20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2433-1AD3-6B47-803C-E04FCEDDFDBA}" type="slidenum">
              <a:rPr lang="en-US" smtClean="0"/>
              <a:t>‹#›</a:t>
            </a:fld>
            <a:endParaRPr lang="en-US"/>
          </a:p>
        </p:txBody>
      </p:sp>
    </p:spTree>
    <p:extLst>
      <p:ext uri="{BB962C8B-B14F-4D97-AF65-F5344CB8AC3E}">
        <p14:creationId xmlns:p14="http://schemas.microsoft.com/office/powerpoint/2010/main" val="348148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3af3b097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3af3b097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2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8B71E13-3F82-415B-B1D6-A107CB593028}"/>
              </a:ext>
            </a:extLst>
          </p:cNvPr>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4B0DB01-D0B5-4134-8EE8-D576E84F639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Beginning course details and/or books/materials needed for a class/project.</a:t>
            </a:r>
          </a:p>
        </p:txBody>
      </p:sp>
      <p:sp>
        <p:nvSpPr>
          <p:cNvPr id="4100" name="Slide Number Placeholder 3">
            <a:extLst>
              <a:ext uri="{FF2B5EF4-FFF2-40B4-BE49-F238E27FC236}">
                <a16:creationId xmlns:a16="http://schemas.microsoft.com/office/drawing/2014/main" id="{2647FE59-A5CF-4707-A10B-668BE3FC59B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1AB61F-E92A-426C-B85B-D91BDBA0A1AE}" type="slidenum">
              <a:rPr lang="en-US" altLang="en-US" smtClean="0"/>
              <a:pPr/>
              <a:t>3</a:t>
            </a:fld>
            <a:endParaRPr lang="en-US" altLang="en-US"/>
          </a:p>
        </p:txBody>
      </p:sp>
    </p:spTree>
    <p:extLst>
      <p:ext uri="{BB962C8B-B14F-4D97-AF65-F5344CB8AC3E}">
        <p14:creationId xmlns:p14="http://schemas.microsoft.com/office/powerpoint/2010/main" val="38450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CAC Tit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738647"/>
            <a:ext cx="9144000" cy="1771315"/>
          </a:xfrm>
        </p:spPr>
        <p:txBody>
          <a:bodyPr anchor="b"/>
          <a:lstStyle>
            <a:lvl1pPr algn="ctr">
              <a:defRPr sz="6000"/>
            </a:lvl1pPr>
          </a:lstStyle>
          <a:p>
            <a:r>
              <a:rPr lang="en-US" dirty="0"/>
              <a:t>Click to edit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p>
        </p:txBody>
      </p:sp>
    </p:spTree>
    <p:extLst>
      <p:ext uri="{BB962C8B-B14F-4D97-AF65-F5344CB8AC3E}">
        <p14:creationId xmlns:p14="http://schemas.microsoft.com/office/powerpoint/2010/main" val="335736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title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 </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6" name="Content Placeholder 5"/>
          <p:cNvSpPr>
            <a:spLocks noGrp="1"/>
          </p:cNvSpPr>
          <p:nvPr>
            <p:ph sz="quarter" idx="4" hasCustomPrompt="1"/>
          </p:nvPr>
        </p:nvSpPr>
        <p:spPr>
          <a:xfrm>
            <a:off x="6172200" y="2505075"/>
            <a:ext cx="5183188" cy="3684588"/>
          </a:xfrm>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315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Tree>
    <p:extLst>
      <p:ext uri="{BB962C8B-B14F-4D97-AF65-F5344CB8AC3E}">
        <p14:creationId xmlns:p14="http://schemas.microsoft.com/office/powerpoint/2010/main" val="90849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98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title</a:t>
            </a:r>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Tree>
    <p:extLst>
      <p:ext uri="{BB962C8B-B14F-4D97-AF65-F5344CB8AC3E}">
        <p14:creationId xmlns:p14="http://schemas.microsoft.com/office/powerpoint/2010/main" val="50372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text</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 </a:t>
            </a:r>
          </a:p>
        </p:txBody>
      </p:sp>
    </p:spTree>
    <p:extLst>
      <p:ext uri="{BB962C8B-B14F-4D97-AF65-F5344CB8AC3E}">
        <p14:creationId xmlns:p14="http://schemas.microsoft.com/office/powerpoint/2010/main" val="253056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ACAC Title Slides" type="title">
  <p:cSld name="PACAC Title Slides">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738647"/>
            <a:ext cx="9144000" cy="177131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65428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13658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463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a:t>Click to edit title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subtitle</a:t>
            </a:r>
          </a:p>
        </p:txBody>
      </p:sp>
    </p:spTree>
    <p:extLst>
      <p:ext uri="{BB962C8B-B14F-4D97-AF65-F5344CB8AC3E}">
        <p14:creationId xmlns:p14="http://schemas.microsoft.com/office/powerpoint/2010/main" val="241031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60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Tree>
    <p:extLst>
      <p:ext uri="{BB962C8B-B14F-4D97-AF65-F5344CB8AC3E}">
        <p14:creationId xmlns:p14="http://schemas.microsoft.com/office/powerpoint/2010/main" val="13955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726933-4AAA-4D67-97F3-261BA1029DE7}"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6255-99FE-4C74-954B-B946D69C37FE}" type="slidenum">
              <a:rPr lang="en-US" smtClean="0"/>
              <a:t>‹#›</a:t>
            </a:fld>
            <a:endParaRPr lang="en-US"/>
          </a:p>
        </p:txBody>
      </p:sp>
    </p:spTree>
    <p:extLst>
      <p:ext uri="{BB962C8B-B14F-4D97-AF65-F5344CB8AC3E}">
        <p14:creationId xmlns:p14="http://schemas.microsoft.com/office/powerpoint/2010/main" val="409508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a:t>
            </a:r>
          </a:p>
        </p:txBody>
      </p:sp>
      <p:sp>
        <p:nvSpPr>
          <p:cNvPr id="3" name="Content Placeholder 2"/>
          <p:cNvSpPr>
            <a:spLocks noGrp="1"/>
          </p:cNvSpPr>
          <p:nvPr>
            <p:ph idx="1" hasCustomPrompt="1"/>
          </p:nvPr>
        </p:nvSpPr>
        <p:spPr/>
        <p:txBody>
          <a:bodyPr/>
          <a:lstStyle>
            <a:lvl1pPr>
              <a:defRPr baseline="0"/>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874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a:t>Click to edit title </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Tree>
    <p:extLst>
      <p:ext uri="{BB962C8B-B14F-4D97-AF65-F5344CB8AC3E}">
        <p14:creationId xmlns:p14="http://schemas.microsoft.com/office/powerpoint/2010/main" val="56268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a:t>
            </a:r>
          </a:p>
        </p:txBody>
      </p:sp>
      <p:sp>
        <p:nvSpPr>
          <p:cNvPr id="3" name="Content Placeholder 2"/>
          <p:cNvSpPr>
            <a:spLocks noGrp="1"/>
          </p:cNvSpPr>
          <p:nvPr>
            <p:ph sz="half" idx="1" hasCustomPrompt="1"/>
          </p:nvPr>
        </p:nvSpPr>
        <p:spPr>
          <a:xfrm>
            <a:off x="838200" y="1825625"/>
            <a:ext cx="5181600" cy="4351338"/>
          </a:xfrm>
        </p:spPr>
        <p:txBody>
          <a:body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508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61375"/>
            <a:ext cx="10515600" cy="647499"/>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38200" y="2665927"/>
            <a:ext cx="10250510" cy="3065172"/>
          </a:xfrm>
          <a:prstGeom prst="rect">
            <a:avLst/>
          </a:prstGeom>
        </p:spPr>
        <p:txBody>
          <a:bodyPr vert="horz" lIns="91440" tIns="45720" rIns="91440" bIns="45720" rtlCol="0">
            <a:normAutofit/>
          </a:body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76520" y="388443"/>
            <a:ext cx="3438960" cy="1094406"/>
          </a:xfrm>
          <a:prstGeom prst="rect">
            <a:avLst/>
          </a:prstGeom>
        </p:spPr>
      </p:pic>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89096" y="5971830"/>
            <a:ext cx="1948800" cy="562186"/>
          </a:xfrm>
          <a:prstGeom prst="rect">
            <a:avLst/>
          </a:prstGeom>
        </p:spPr>
      </p:pic>
      <p:sp>
        <p:nvSpPr>
          <p:cNvPr id="9" name="Rectangle 8"/>
          <p:cNvSpPr/>
          <p:nvPr userDrawn="1"/>
        </p:nvSpPr>
        <p:spPr>
          <a:xfrm>
            <a:off x="0" y="0"/>
            <a:ext cx="12192000" cy="6858000"/>
          </a:xfrm>
          <a:prstGeom prst="rect">
            <a:avLst/>
          </a:prstGeom>
          <a:noFill/>
          <a:ln w="263525" cap="rnd">
            <a:solidFill>
              <a:srgbClr val="654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5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8" r:id="rId5"/>
    <p:sldLayoutId id="2147483669" r:id="rId6"/>
  </p:sldLayoutIdLst>
  <p:txStyles>
    <p:titleStyle>
      <a:lvl1pPr algn="l" defTabSz="914400" rtl="0" eaLnBrk="1" latinLnBrk="0" hangingPunct="1">
        <a:lnSpc>
          <a:spcPct val="90000"/>
        </a:lnSpc>
        <a:spcBef>
          <a:spcPct val="0"/>
        </a:spcBef>
        <a:buNone/>
        <a:defRPr sz="4400" b="1" kern="1200">
          <a:solidFill>
            <a:srgbClr val="65428A"/>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2291" y="5736835"/>
            <a:ext cx="1993444" cy="575065"/>
          </a:xfrm>
          <a:prstGeom prst="rect">
            <a:avLst/>
          </a:prstGeom>
        </p:spPr>
      </p:pic>
    </p:spTree>
    <p:extLst>
      <p:ext uri="{BB962C8B-B14F-4D97-AF65-F5344CB8AC3E}">
        <p14:creationId xmlns:p14="http://schemas.microsoft.com/office/powerpoint/2010/main" val="25591090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azon.com/Howard-J-Ross/e/B00P1ZE08M/ref=dp_byline_cont_book_1" TargetMode="External"/><Relationship Id="rId7" Type="http://schemas.openxmlformats.org/officeDocument/2006/relationships/hyperlink" Target="https://www.amazon.com/Mahzarin-R-Banaji/e/B00DVPMT9Q/ref=dp_byline_cont_book_1" TargetMode="External"/><Relationship Id="rId2" Type="http://schemas.openxmlformats.org/officeDocument/2006/relationships/hyperlink" Target="https://www.amazon.com/Ibram-X-Kendi/e/B00IMUM1R0/ref=dp_byline_cont_book_1" TargetMode="External"/><Relationship Id="rId1" Type="http://schemas.openxmlformats.org/officeDocument/2006/relationships/slideLayout" Target="../slideLayouts/slideLayout7.xml"/><Relationship Id="rId6" Type="http://schemas.openxmlformats.org/officeDocument/2006/relationships/hyperlink" Target="https://www.amazon.com/s/ref=dp_byline_sr_book_2?ie=UTF8&amp;field-author=Harvey+Phelps&amp;text=Harvey+Phelps&amp;sort=relevancerank&amp;search-alias=books" TargetMode="External"/><Relationship Id="rId5" Type="http://schemas.openxmlformats.org/officeDocument/2006/relationships/hyperlink" Target="https://www.amazon.com/s/ref=dp_byline_sr_book_1?ie=UTF8&amp;field-author=Phil+L.+Claybrooke&amp;text=Phil+L.+Claybrooke&amp;sort=relevancerank&amp;search-alias=books" TargetMode="External"/><Relationship Id="rId4" Type="http://schemas.openxmlformats.org/officeDocument/2006/relationships/hyperlink" Target="https://www.amazon.com/s/ref=dp_byline_sr_book_1?ie=UTF8&amp;field-author=Jennifer+L.+Eberhardt+PhD&amp;text=Jennifer+L.+Eberhardt+PhD&amp;sort=relevancerank&amp;search-alias=book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djones@gettysburg.edu" TargetMode="External"/><Relationship Id="rId2" Type="http://schemas.openxmlformats.org/officeDocument/2006/relationships/hyperlink" Target="mailto:michael.white@sru.edu"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pacac.memberclicks.net/online-workshop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386B5E-C8D0-3A4A-926A-0C7378D054D2}"/>
              </a:ext>
            </a:extLst>
          </p:cNvPr>
          <p:cNvSpPr>
            <a:spLocks noGrp="1"/>
          </p:cNvSpPr>
          <p:nvPr>
            <p:ph type="title"/>
          </p:nvPr>
        </p:nvSpPr>
        <p:spPr>
          <a:xfrm>
            <a:off x="838200" y="250825"/>
            <a:ext cx="10515600" cy="846455"/>
          </a:xfrm>
        </p:spPr>
        <p:txBody>
          <a:bodyPr/>
          <a:lstStyle/>
          <a:p>
            <a:pPr algn="ctr"/>
            <a:r>
              <a:rPr lang="en-US" b="1" dirty="0">
                <a:solidFill>
                  <a:srgbClr val="65428A"/>
                </a:solidFill>
              </a:rPr>
              <a:t>WELCOME!</a:t>
            </a:r>
          </a:p>
        </p:txBody>
      </p:sp>
      <p:sp>
        <p:nvSpPr>
          <p:cNvPr id="5" name="Content Placeholder 4">
            <a:extLst>
              <a:ext uri="{FF2B5EF4-FFF2-40B4-BE49-F238E27FC236}">
                <a16:creationId xmlns:a16="http://schemas.microsoft.com/office/drawing/2014/main" id="{DA0EA014-7C22-9846-A437-D33A20614EAA}"/>
              </a:ext>
            </a:extLst>
          </p:cNvPr>
          <p:cNvSpPr>
            <a:spLocks noGrp="1"/>
          </p:cNvSpPr>
          <p:nvPr>
            <p:ph idx="1"/>
          </p:nvPr>
        </p:nvSpPr>
        <p:spPr>
          <a:xfrm>
            <a:off x="838200" y="1097280"/>
            <a:ext cx="10515600" cy="4965383"/>
          </a:xfrm>
        </p:spPr>
        <p:txBody>
          <a:bodyPr/>
          <a:lstStyle/>
          <a:p>
            <a:pPr>
              <a:lnSpc>
                <a:spcPct val="100000"/>
              </a:lnSpc>
              <a:buSzPct val="85000"/>
            </a:pPr>
            <a:r>
              <a:rPr lang="en-US" sz="2000" dirty="0">
                <a:solidFill>
                  <a:srgbClr val="000000"/>
                </a:solidFill>
                <a:latin typeface="Calibri" panose="020F0502020204030204" pitchFamily="34" charset="0"/>
                <a:cs typeface="Calibri" panose="020F0502020204030204" pitchFamily="34" charset="0"/>
              </a:rPr>
              <a:t>Your microphone will be muted throughout the workshop. </a:t>
            </a:r>
          </a:p>
          <a:p>
            <a:pPr>
              <a:lnSpc>
                <a:spcPct val="100000"/>
              </a:lnSpc>
              <a:buSzPct val="85000"/>
            </a:pPr>
            <a:r>
              <a:rPr lang="en-US" sz="2000" dirty="0">
                <a:solidFill>
                  <a:srgbClr val="000000"/>
                </a:solidFill>
                <a:latin typeface="Calibri" panose="020F0502020204030204" pitchFamily="34" charset="0"/>
                <a:cs typeface="Calibri" panose="020F0502020204030204" pitchFamily="34" charset="0"/>
              </a:rPr>
              <a:t>You may choose to have your video on or off.</a:t>
            </a:r>
            <a:endParaRPr lang="en-US" sz="2000" b="1" dirty="0">
              <a:solidFill>
                <a:srgbClr val="000000"/>
              </a:solidFill>
              <a:latin typeface="Calibri" panose="020F0502020204030204" pitchFamily="34" charset="0"/>
              <a:cs typeface="Calibri" panose="020F0502020204030204" pitchFamily="34" charset="0"/>
            </a:endParaRPr>
          </a:p>
          <a:p>
            <a:pPr>
              <a:lnSpc>
                <a:spcPct val="100000"/>
              </a:lnSpc>
              <a:buSzPct val="85000"/>
            </a:pPr>
            <a:r>
              <a:rPr lang="en-US" sz="2000" b="1" dirty="0">
                <a:solidFill>
                  <a:srgbClr val="000000"/>
                </a:solidFill>
                <a:latin typeface="Calibri" panose="020F0502020204030204" pitchFamily="34" charset="0"/>
                <a:cs typeface="Calibri" panose="020F0502020204030204" pitchFamily="34" charset="0"/>
              </a:rPr>
              <a:t>Please Rename yourself as follows: </a:t>
            </a:r>
            <a:r>
              <a:rPr lang="en-US" sz="2000" dirty="0">
                <a:solidFill>
                  <a:srgbClr val="7A5BB5"/>
                </a:solidFill>
                <a:latin typeface="Calibri" panose="020F0502020204030204" pitchFamily="34" charset="0"/>
                <a:cs typeface="Calibri" panose="020F0502020204030204" pitchFamily="34" charset="0"/>
              </a:rPr>
              <a:t>First Last – Institution Name *very important for ACT 48*</a:t>
            </a:r>
            <a:endParaRPr lang="en-US" sz="2000" dirty="0">
              <a:solidFill>
                <a:srgbClr val="000000"/>
              </a:solidFill>
              <a:latin typeface="Calibri" panose="020F0502020204030204" pitchFamily="34" charset="0"/>
              <a:cs typeface="Calibri" panose="020F0502020204030204" pitchFamily="34" charset="0"/>
            </a:endParaRPr>
          </a:p>
          <a:p>
            <a:pPr>
              <a:lnSpc>
                <a:spcPct val="100000"/>
              </a:lnSpc>
              <a:buSzPct val="85000"/>
            </a:pPr>
            <a:r>
              <a:rPr lang="en-US" sz="2000" b="1" u="sng" dirty="0">
                <a:solidFill>
                  <a:srgbClr val="000000"/>
                </a:solidFill>
                <a:latin typeface="Calibri" panose="020F0502020204030204" pitchFamily="34" charset="0"/>
                <a:cs typeface="Calibri" panose="020F0502020204030204" pitchFamily="34" charset="0"/>
              </a:rPr>
              <a:t>If you have questions for the panelists</a:t>
            </a:r>
          </a:p>
          <a:p>
            <a:pPr>
              <a:lnSpc>
                <a:spcPct val="100000"/>
              </a:lnSpc>
              <a:buSzPct val="85000"/>
            </a:pPr>
            <a:r>
              <a:rPr lang="en-US" sz="2000" dirty="0">
                <a:solidFill>
                  <a:srgbClr val="000000"/>
                </a:solidFill>
                <a:latin typeface="Calibri" panose="020F0502020204030204" pitchFamily="34" charset="0"/>
                <a:cs typeface="Calibri" panose="020F0502020204030204" pitchFamily="34" charset="0"/>
              </a:rPr>
              <a:t>Please type them in the Chat area. Any not answered during the presentation will be answered at the end if time allows. </a:t>
            </a:r>
          </a:p>
          <a:p>
            <a:pPr>
              <a:lnSpc>
                <a:spcPct val="100000"/>
              </a:lnSpc>
              <a:buSzPct val="85000"/>
            </a:pPr>
            <a:r>
              <a:rPr lang="en-US" sz="2000" b="1" u="sng" dirty="0">
                <a:solidFill>
                  <a:srgbClr val="000000"/>
                </a:solidFill>
                <a:latin typeface="Calibri" panose="020F0502020204030204" pitchFamily="34" charset="0"/>
                <a:cs typeface="Calibri" panose="020F0502020204030204" pitchFamily="34" charset="0"/>
              </a:rPr>
              <a:t>Evaluation and PowerPoint: </a:t>
            </a:r>
            <a:r>
              <a:rPr lang="en-US" sz="2000" dirty="0">
                <a:solidFill>
                  <a:srgbClr val="000000"/>
                </a:solidFill>
                <a:latin typeface="Calibri" panose="020F0502020204030204" pitchFamily="34" charset="0"/>
                <a:cs typeface="Calibri" panose="020F0502020204030204" pitchFamily="34" charset="0"/>
              </a:rPr>
              <a:t>will be in the Chat area at the </a:t>
            </a:r>
            <a:r>
              <a:rPr lang="en-US" sz="2000" b="1" dirty="0">
                <a:solidFill>
                  <a:srgbClr val="000000"/>
                </a:solidFill>
                <a:latin typeface="Calibri" panose="020F0502020204030204" pitchFamily="34" charset="0"/>
                <a:cs typeface="Calibri" panose="020F0502020204030204" pitchFamily="34" charset="0"/>
              </a:rPr>
              <a:t>end</a:t>
            </a:r>
            <a:r>
              <a:rPr lang="en-US" sz="2000" dirty="0">
                <a:solidFill>
                  <a:srgbClr val="000000"/>
                </a:solidFill>
                <a:latin typeface="Calibri" panose="020F0502020204030204" pitchFamily="34" charset="0"/>
                <a:cs typeface="Calibri" panose="020F0502020204030204" pitchFamily="34" charset="0"/>
              </a:rPr>
              <a:t> of the presentation.</a:t>
            </a:r>
            <a:endParaRPr lang="en-US" sz="2000" b="1" u="sng" dirty="0">
              <a:solidFill>
                <a:srgbClr val="000000"/>
              </a:solidFill>
              <a:latin typeface="Calibri" panose="020F0502020204030204" pitchFamily="34" charset="0"/>
              <a:cs typeface="Calibri" panose="020F0502020204030204" pitchFamily="34" charset="0"/>
            </a:endParaRPr>
          </a:p>
          <a:p>
            <a:pPr>
              <a:lnSpc>
                <a:spcPct val="100000"/>
              </a:lnSpc>
              <a:buSzPct val="85000"/>
            </a:pPr>
            <a:r>
              <a:rPr lang="en-US" sz="2000" b="1" dirty="0">
                <a:solidFill>
                  <a:srgbClr val="000000"/>
                </a:solidFill>
                <a:latin typeface="Calibri" panose="020F0502020204030204" pitchFamily="34" charset="0"/>
                <a:cs typeface="Calibri" panose="020F0502020204030204" pitchFamily="34" charset="0"/>
              </a:rPr>
              <a:t>This workshop will be recorded.</a:t>
            </a:r>
            <a:r>
              <a:rPr lang="en-US" sz="2000" dirty="0">
                <a:solidFill>
                  <a:srgbClr val="000000"/>
                </a:solidFill>
                <a:latin typeface="Calibri" panose="020F0502020204030204" pitchFamily="34" charset="0"/>
                <a:cs typeface="Calibri" panose="020F0502020204030204" pitchFamily="34" charset="0"/>
              </a:rPr>
              <a:t> </a:t>
            </a:r>
          </a:p>
          <a:p>
            <a:pPr>
              <a:lnSpc>
                <a:spcPct val="100000"/>
              </a:lnSpc>
              <a:buSzPct val="85000"/>
            </a:pPr>
            <a:r>
              <a:rPr lang="en-US" sz="2000" dirty="0">
                <a:solidFill>
                  <a:srgbClr val="000000"/>
                </a:solidFill>
                <a:latin typeface="Calibri" panose="020F0502020204030204" pitchFamily="34" charset="0"/>
                <a:cs typeface="Calibri" panose="020F0502020204030204" pitchFamily="34" charset="0"/>
              </a:rPr>
              <a:t>(Link will be posted in the Members area of the PACAC website.)</a:t>
            </a:r>
          </a:p>
          <a:p>
            <a:pPr>
              <a:lnSpc>
                <a:spcPct val="100000"/>
              </a:lnSpc>
              <a:buSzPct val="85000"/>
            </a:pPr>
            <a:endParaRPr lang="en-US" sz="2000" dirty="0">
              <a:latin typeface="Calibri" panose="020F0502020204030204" pitchFamily="34" charset="0"/>
              <a:cs typeface="Calibri" panose="020F0502020204030204" pitchFamily="34" charset="0"/>
            </a:endParaRPr>
          </a:p>
          <a:p>
            <a:pPr marL="0" indent="0">
              <a:lnSpc>
                <a:spcPct val="100000"/>
              </a:lnSpc>
              <a:buSzPct val="85000"/>
              <a:buNone/>
            </a:pPr>
            <a:r>
              <a:rPr lang="en-US" sz="2000" dirty="0">
                <a:latin typeface="Calibri" panose="020F0502020204030204" pitchFamily="34" charset="0"/>
                <a:cs typeface="Calibri" panose="020F0502020204030204" pitchFamily="34" charset="0"/>
              </a:rPr>
              <a:t>**Any attendee who completes the entire workshop today will receive a Certificate of Completion via email within a week and more information on ACT 48 credits. **</a:t>
            </a:r>
            <a:endParaRPr lang="en-US" sz="2000" dirty="0">
              <a:solidFill>
                <a:srgbClr val="000000"/>
              </a:solidFill>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71842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615" y="1653988"/>
            <a:ext cx="9970770" cy="1297398"/>
          </a:xfrm>
        </p:spPr>
        <p:txBody>
          <a:bodyPr>
            <a:noAutofit/>
          </a:bodyPr>
          <a:lstStyle/>
          <a:p>
            <a:br>
              <a:rPr lang="en-US" dirty="0"/>
            </a:br>
            <a:r>
              <a:rPr lang="en-US" dirty="0"/>
              <a:t>Share Your Thoughts</a:t>
            </a:r>
            <a:endParaRPr lang="en-US" sz="4400" b="0" dirty="0"/>
          </a:p>
        </p:txBody>
      </p:sp>
      <p:sp>
        <p:nvSpPr>
          <p:cNvPr id="3" name="Subtitle 2"/>
          <p:cNvSpPr>
            <a:spLocks noGrp="1"/>
          </p:cNvSpPr>
          <p:nvPr>
            <p:ph type="subTitle" idx="1"/>
          </p:nvPr>
        </p:nvSpPr>
        <p:spPr>
          <a:xfrm>
            <a:off x="786764" y="2471999"/>
            <a:ext cx="11069507" cy="3583884"/>
          </a:xfrm>
        </p:spPr>
        <p:txBody>
          <a:bodyPr>
            <a:noAutofit/>
          </a:bodyPr>
          <a:lstStyle/>
          <a:p>
            <a:pPr algn="l"/>
            <a:endParaRPr lang="en-US" sz="4400" dirty="0">
              <a:solidFill>
                <a:schemeClr val="tx2"/>
              </a:solidFill>
            </a:endParaRPr>
          </a:p>
          <a:p>
            <a:pPr algn="l"/>
            <a:r>
              <a:rPr lang="en-US" sz="4400" dirty="0">
                <a:solidFill>
                  <a:schemeClr val="tx2"/>
                </a:solidFill>
              </a:rPr>
              <a:t>If you are truly working on DEI, how do you integrate it into your professional life? For example: How many events (pre-</a:t>
            </a:r>
            <a:r>
              <a:rPr lang="en-US" sz="4400" dirty="0" err="1">
                <a:solidFill>
                  <a:schemeClr val="tx2"/>
                </a:solidFill>
              </a:rPr>
              <a:t>Covid</a:t>
            </a:r>
            <a:r>
              <a:rPr lang="en-US" sz="4400" dirty="0">
                <a:solidFill>
                  <a:schemeClr val="tx2"/>
                </a:solidFill>
              </a:rPr>
              <a:t> OR virtually) do you attend for groups with which you do not share a cultural identity?</a:t>
            </a:r>
          </a:p>
          <a:p>
            <a:pPr marL="342900" indent="-342900" algn="l">
              <a:buFont typeface="Arial" panose="020B0604020202020204" pitchFamily="34" charset="0"/>
              <a:buChar char="•"/>
            </a:pPr>
            <a:endParaRPr lang="en-US" sz="2800" dirty="0">
              <a:solidFill>
                <a:schemeClr val="tx2"/>
              </a:solidFill>
            </a:endParaRPr>
          </a:p>
        </p:txBody>
      </p:sp>
    </p:spTree>
    <p:extLst>
      <p:ext uri="{BB962C8B-B14F-4D97-AF65-F5344CB8AC3E}">
        <p14:creationId xmlns:p14="http://schemas.microsoft.com/office/powerpoint/2010/main" val="22790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615" y="1653988"/>
            <a:ext cx="9970770" cy="1297398"/>
          </a:xfrm>
        </p:spPr>
        <p:txBody>
          <a:bodyPr>
            <a:noAutofit/>
          </a:bodyPr>
          <a:lstStyle/>
          <a:p>
            <a:br>
              <a:rPr lang="en-US" dirty="0"/>
            </a:br>
            <a:r>
              <a:rPr lang="en-US" sz="6600" dirty="0"/>
              <a:t>Question 2</a:t>
            </a:r>
          </a:p>
        </p:txBody>
      </p:sp>
      <p:sp>
        <p:nvSpPr>
          <p:cNvPr id="3" name="Subtitle 2"/>
          <p:cNvSpPr>
            <a:spLocks noGrp="1"/>
          </p:cNvSpPr>
          <p:nvPr>
            <p:ph type="subTitle" idx="1"/>
          </p:nvPr>
        </p:nvSpPr>
        <p:spPr>
          <a:xfrm>
            <a:off x="123824" y="2814899"/>
            <a:ext cx="11069507" cy="3583884"/>
          </a:xfrm>
        </p:spPr>
        <p:txBody>
          <a:bodyPr>
            <a:noAutofit/>
          </a:bodyPr>
          <a:lstStyle/>
          <a:p>
            <a:pPr marL="914400" marR="0" algn="l"/>
            <a:r>
              <a:rPr lang="en-US" sz="4000" dirty="0">
                <a:solidFill>
                  <a:schemeClr val="tx2"/>
                </a:solidFill>
                <a:latin typeface="Times New Roman" panose="02020603050405020304" pitchFamily="18" charset="0"/>
                <a:ea typeface="Calibri" panose="020F0502020204030204" pitchFamily="34" charset="0"/>
              </a:rPr>
              <a:t>How does your work reflect DEI initiatives with the following?</a:t>
            </a:r>
          </a:p>
          <a:p>
            <a:pPr marL="1371600" marR="0" algn="l"/>
            <a:r>
              <a:rPr lang="en-US" sz="2800" u="sng" dirty="0">
                <a:solidFill>
                  <a:schemeClr val="tx2"/>
                </a:solidFill>
                <a:ea typeface="Calibri" panose="020F0502020204030204" pitchFamily="34" charset="0"/>
              </a:rPr>
              <a:t>Admissions</a:t>
            </a:r>
            <a:r>
              <a:rPr lang="en-US" sz="2800" dirty="0">
                <a:solidFill>
                  <a:schemeClr val="tx2"/>
                </a:solidFill>
                <a:ea typeface="Calibri" panose="020F0502020204030204" pitchFamily="34" charset="0"/>
              </a:rPr>
              <a:t>: Tour guides, open houses, visit programs, and travel territories</a:t>
            </a:r>
          </a:p>
          <a:p>
            <a:pPr marL="1371600" marR="0" algn="l"/>
            <a:r>
              <a:rPr lang="en-US" sz="2800" u="sng" dirty="0">
                <a:solidFill>
                  <a:schemeClr val="tx2"/>
                </a:solidFill>
                <a:ea typeface="Calibri" panose="020F0502020204030204" pitchFamily="34" charset="0"/>
              </a:rPr>
              <a:t>School Counselors</a:t>
            </a:r>
            <a:r>
              <a:rPr lang="en-US" sz="2800" dirty="0">
                <a:solidFill>
                  <a:schemeClr val="tx2"/>
                </a:solidFill>
                <a:ea typeface="Calibri" panose="020F0502020204030204" pitchFamily="34" charset="0"/>
              </a:rPr>
              <a:t>: Staff, programming, support</a:t>
            </a:r>
          </a:p>
          <a:p>
            <a:pPr lvl="0" algn="l"/>
            <a:r>
              <a:rPr lang="en-US" sz="4000" dirty="0">
                <a:solidFill>
                  <a:srgbClr val="44546A"/>
                </a:solidFill>
                <a:ea typeface="Calibri" panose="020F0502020204030204" pitchFamily="34" charset="0"/>
              </a:rPr>
              <a:t>	How is success evaluated?</a:t>
            </a:r>
          </a:p>
          <a:p>
            <a:pPr marL="1371600" marR="0" algn="l"/>
            <a:endParaRPr lang="en-US" sz="2800" dirty="0">
              <a:solidFill>
                <a:schemeClr val="tx2"/>
              </a:solidFill>
              <a:ea typeface="Calibri" panose="020F0502020204030204" pitchFamily="34" charset="0"/>
            </a:endParaRPr>
          </a:p>
          <a:p>
            <a:pPr marL="914400" marR="0" algn="l"/>
            <a:endParaRPr lang="en-US" sz="4000" dirty="0">
              <a:solidFill>
                <a:schemeClr val="tx2"/>
              </a:solidFill>
              <a:latin typeface="Times New Roman" panose="02020603050405020304" pitchFamily="18" charset="0"/>
              <a:ea typeface="Calibri" panose="020F0502020204030204" pitchFamily="34" charset="0"/>
            </a:endParaRPr>
          </a:p>
          <a:p>
            <a:pPr algn="l"/>
            <a:endParaRPr lang="en-US" sz="2800" dirty="0">
              <a:solidFill>
                <a:schemeClr val="tx2"/>
              </a:solidFill>
            </a:endParaRPr>
          </a:p>
        </p:txBody>
      </p:sp>
    </p:spTree>
    <p:extLst>
      <p:ext uri="{BB962C8B-B14F-4D97-AF65-F5344CB8AC3E}">
        <p14:creationId xmlns:p14="http://schemas.microsoft.com/office/powerpoint/2010/main" val="398020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615" y="1653988"/>
            <a:ext cx="9970770" cy="1297398"/>
          </a:xfrm>
        </p:spPr>
        <p:txBody>
          <a:bodyPr>
            <a:noAutofit/>
          </a:bodyPr>
          <a:lstStyle/>
          <a:p>
            <a:r>
              <a:rPr lang="en-US" sz="6600" dirty="0"/>
              <a:t>Share Your Thoughts</a:t>
            </a:r>
            <a:endParaRPr lang="en-US" sz="6600" b="0" dirty="0"/>
          </a:p>
        </p:txBody>
      </p:sp>
      <p:sp>
        <p:nvSpPr>
          <p:cNvPr id="3" name="Subtitle 2"/>
          <p:cNvSpPr>
            <a:spLocks noGrp="1"/>
          </p:cNvSpPr>
          <p:nvPr>
            <p:ph type="subTitle" idx="1"/>
          </p:nvPr>
        </p:nvSpPr>
        <p:spPr>
          <a:xfrm>
            <a:off x="112394" y="2826329"/>
            <a:ext cx="11069507" cy="3583884"/>
          </a:xfrm>
        </p:spPr>
        <p:txBody>
          <a:bodyPr>
            <a:noAutofit/>
          </a:bodyPr>
          <a:lstStyle/>
          <a:p>
            <a:pPr marL="914400" marR="0" algn="l"/>
            <a:r>
              <a:rPr lang="en-US" sz="4000" dirty="0">
                <a:solidFill>
                  <a:schemeClr val="tx2"/>
                </a:solidFill>
                <a:latin typeface="Times New Roman" panose="02020603050405020304" pitchFamily="18" charset="0"/>
                <a:ea typeface="Calibri" panose="020F0502020204030204" pitchFamily="34" charset="0"/>
              </a:rPr>
              <a:t>How does your work reflect DEI initiatives with the following?</a:t>
            </a:r>
          </a:p>
          <a:p>
            <a:pPr marL="1371600" marR="0" algn="l"/>
            <a:r>
              <a:rPr lang="en-US" sz="3200" u="sng" dirty="0">
                <a:solidFill>
                  <a:schemeClr val="tx2"/>
                </a:solidFill>
                <a:ea typeface="Calibri" panose="020F0502020204030204" pitchFamily="34" charset="0"/>
              </a:rPr>
              <a:t>Admissions</a:t>
            </a:r>
            <a:r>
              <a:rPr lang="en-US" sz="3200" dirty="0">
                <a:solidFill>
                  <a:schemeClr val="tx2"/>
                </a:solidFill>
                <a:ea typeface="Calibri" panose="020F0502020204030204" pitchFamily="34" charset="0"/>
              </a:rPr>
              <a:t>: Tour guides, open houses, visit programs, and travel territories</a:t>
            </a:r>
          </a:p>
          <a:p>
            <a:pPr marL="1371600" marR="0" algn="l"/>
            <a:r>
              <a:rPr lang="en-US" sz="3200" u="sng" dirty="0">
                <a:solidFill>
                  <a:schemeClr val="tx2"/>
                </a:solidFill>
                <a:ea typeface="Calibri" panose="020F0502020204030204" pitchFamily="34" charset="0"/>
              </a:rPr>
              <a:t>School Counselors</a:t>
            </a:r>
            <a:r>
              <a:rPr lang="en-US" sz="3200" dirty="0">
                <a:solidFill>
                  <a:schemeClr val="tx2"/>
                </a:solidFill>
                <a:ea typeface="Calibri" panose="020F0502020204030204" pitchFamily="34" charset="0"/>
              </a:rPr>
              <a:t>: Staff, programming, support</a:t>
            </a:r>
          </a:p>
          <a:p>
            <a:pPr lvl="0" algn="l"/>
            <a:r>
              <a:rPr lang="en-US" sz="4000" dirty="0">
                <a:solidFill>
                  <a:srgbClr val="44546A"/>
                </a:solidFill>
                <a:ea typeface="Calibri" panose="020F0502020204030204" pitchFamily="34" charset="0"/>
              </a:rPr>
              <a:t>	How is success evaluated?</a:t>
            </a:r>
          </a:p>
          <a:p>
            <a:pPr marL="1371600" marR="0" algn="l"/>
            <a:endParaRPr lang="en-US" sz="3200" dirty="0">
              <a:solidFill>
                <a:schemeClr val="tx2"/>
              </a:solidFill>
              <a:ea typeface="Calibri" panose="020F0502020204030204" pitchFamily="34" charset="0"/>
            </a:endParaRPr>
          </a:p>
          <a:p>
            <a:pPr marL="914400" marR="0" algn="l"/>
            <a:endParaRPr lang="en-US" sz="4000" dirty="0">
              <a:solidFill>
                <a:schemeClr val="tx2"/>
              </a:solidFill>
              <a:latin typeface="Times New Roman" panose="02020603050405020304" pitchFamily="18" charset="0"/>
              <a:ea typeface="Calibri" panose="020F0502020204030204" pitchFamily="34" charset="0"/>
            </a:endParaRPr>
          </a:p>
          <a:p>
            <a:pPr algn="l"/>
            <a:endParaRPr lang="en-US" sz="2800" dirty="0">
              <a:solidFill>
                <a:schemeClr val="tx2"/>
              </a:solidFill>
            </a:endParaRPr>
          </a:p>
        </p:txBody>
      </p:sp>
    </p:spTree>
    <p:extLst>
      <p:ext uri="{BB962C8B-B14F-4D97-AF65-F5344CB8AC3E}">
        <p14:creationId xmlns:p14="http://schemas.microsoft.com/office/powerpoint/2010/main" val="176293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615" y="1653988"/>
            <a:ext cx="9970770" cy="1297398"/>
          </a:xfrm>
        </p:spPr>
        <p:txBody>
          <a:bodyPr>
            <a:noAutofit/>
          </a:bodyPr>
          <a:lstStyle/>
          <a:p>
            <a:br>
              <a:rPr lang="en-US" dirty="0"/>
            </a:br>
            <a:r>
              <a:rPr lang="en-US" sz="6600" dirty="0"/>
              <a:t>Question 3</a:t>
            </a:r>
          </a:p>
        </p:txBody>
      </p:sp>
      <p:sp>
        <p:nvSpPr>
          <p:cNvPr id="3" name="Subtitle 2"/>
          <p:cNvSpPr>
            <a:spLocks noGrp="1"/>
          </p:cNvSpPr>
          <p:nvPr>
            <p:ph type="subTitle" idx="1"/>
          </p:nvPr>
        </p:nvSpPr>
        <p:spPr>
          <a:xfrm>
            <a:off x="763904" y="2803469"/>
            <a:ext cx="11069507" cy="3583884"/>
          </a:xfrm>
        </p:spPr>
        <p:txBody>
          <a:bodyPr>
            <a:noAutofit/>
          </a:bodyPr>
          <a:lstStyle/>
          <a:p>
            <a:pPr algn="l"/>
            <a:endParaRPr lang="en-US" sz="4000" dirty="0">
              <a:solidFill>
                <a:schemeClr val="tx2"/>
              </a:solidFill>
              <a:latin typeface="Times New Roman" panose="02020603050405020304" pitchFamily="18" charset="0"/>
              <a:ea typeface="Calibri" panose="020F0502020204030204" pitchFamily="34" charset="0"/>
            </a:endParaRPr>
          </a:p>
          <a:p>
            <a:pPr algn="l"/>
            <a:r>
              <a:rPr lang="en-US" sz="4000" dirty="0">
                <a:solidFill>
                  <a:schemeClr val="tx2"/>
                </a:solidFill>
                <a:latin typeface="Times New Roman" panose="02020603050405020304" pitchFamily="18" charset="0"/>
                <a:ea typeface="Calibri" panose="020F0502020204030204" pitchFamily="34" charset="0"/>
              </a:rPr>
              <a:t>The fervor from spring and summer has dissipated, yet incidents are still happening with regard to racial injustice.  What are your plans now that the books have been read, and discussion groups may have ended?</a:t>
            </a:r>
          </a:p>
          <a:p>
            <a:pPr algn="l"/>
            <a:endParaRPr lang="en-US" sz="4000" dirty="0">
              <a:solidFill>
                <a:schemeClr val="tx2"/>
              </a:solidFill>
            </a:endParaRPr>
          </a:p>
        </p:txBody>
      </p:sp>
    </p:spTree>
    <p:extLst>
      <p:ext uri="{BB962C8B-B14F-4D97-AF65-F5344CB8AC3E}">
        <p14:creationId xmlns:p14="http://schemas.microsoft.com/office/powerpoint/2010/main" val="148955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615" y="1653988"/>
            <a:ext cx="9970770" cy="1297398"/>
          </a:xfrm>
        </p:spPr>
        <p:txBody>
          <a:bodyPr>
            <a:noAutofit/>
          </a:bodyPr>
          <a:lstStyle/>
          <a:p>
            <a:br>
              <a:rPr lang="en-US" dirty="0"/>
            </a:br>
            <a:r>
              <a:rPr lang="en-US" sz="6600" dirty="0"/>
              <a:t>Share Your Thoughts</a:t>
            </a:r>
          </a:p>
        </p:txBody>
      </p:sp>
      <p:sp>
        <p:nvSpPr>
          <p:cNvPr id="3" name="Subtitle 2"/>
          <p:cNvSpPr>
            <a:spLocks noGrp="1"/>
          </p:cNvSpPr>
          <p:nvPr>
            <p:ph type="subTitle" idx="1"/>
          </p:nvPr>
        </p:nvSpPr>
        <p:spPr>
          <a:xfrm>
            <a:off x="763904" y="2803469"/>
            <a:ext cx="11069507" cy="3583884"/>
          </a:xfrm>
        </p:spPr>
        <p:txBody>
          <a:bodyPr>
            <a:noAutofit/>
          </a:bodyPr>
          <a:lstStyle/>
          <a:p>
            <a:pPr algn="l"/>
            <a:endParaRPr lang="en-US" sz="4000" dirty="0">
              <a:solidFill>
                <a:schemeClr val="tx2"/>
              </a:solidFill>
              <a:latin typeface="Times New Roman" panose="02020603050405020304" pitchFamily="18" charset="0"/>
              <a:ea typeface="Calibri" panose="020F0502020204030204" pitchFamily="34" charset="0"/>
            </a:endParaRPr>
          </a:p>
          <a:p>
            <a:pPr algn="l"/>
            <a:r>
              <a:rPr lang="en-US" sz="4000" dirty="0">
                <a:solidFill>
                  <a:schemeClr val="tx2"/>
                </a:solidFill>
                <a:latin typeface="Times New Roman" panose="02020603050405020304" pitchFamily="18" charset="0"/>
                <a:ea typeface="Calibri" panose="020F0502020204030204" pitchFamily="34" charset="0"/>
              </a:rPr>
              <a:t>The fervor from spring and summer has dissipated, yet incidents are still happening with regard to racial injustice.  What are your plans now that the books have been read, and discussion groups may have ended?</a:t>
            </a:r>
          </a:p>
          <a:p>
            <a:pPr algn="l"/>
            <a:endParaRPr lang="en-US" sz="4000" dirty="0">
              <a:solidFill>
                <a:schemeClr val="tx2"/>
              </a:solidFill>
            </a:endParaRPr>
          </a:p>
        </p:txBody>
      </p:sp>
    </p:spTree>
    <p:extLst>
      <p:ext uri="{BB962C8B-B14F-4D97-AF65-F5344CB8AC3E}">
        <p14:creationId xmlns:p14="http://schemas.microsoft.com/office/powerpoint/2010/main" val="35873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286" y="324183"/>
            <a:ext cx="10357513" cy="1177072"/>
          </a:xfrm>
        </p:spPr>
        <p:txBody>
          <a:bodyPr/>
          <a:lstStyle/>
          <a:p>
            <a:pPr algn="ctr"/>
            <a:r>
              <a:rPr lang="en-US" b="1" dirty="0">
                <a:solidFill>
                  <a:srgbClr val="481F67"/>
                </a:solidFill>
              </a:rPr>
              <a:t>	</a:t>
            </a:r>
            <a:r>
              <a:rPr lang="en-US" sz="6600" b="1" dirty="0">
                <a:solidFill>
                  <a:srgbClr val="7030A0"/>
                </a:solidFill>
                <a:latin typeface="+mn-lt"/>
              </a:rPr>
              <a:t>Privilege</a:t>
            </a:r>
          </a:p>
        </p:txBody>
      </p:sp>
      <p:sp>
        <p:nvSpPr>
          <p:cNvPr id="3" name="Content Placeholder 2"/>
          <p:cNvSpPr>
            <a:spLocks noGrp="1"/>
          </p:cNvSpPr>
          <p:nvPr>
            <p:ph idx="1"/>
          </p:nvPr>
        </p:nvSpPr>
        <p:spPr>
          <a:xfrm>
            <a:off x="713509" y="1748431"/>
            <a:ext cx="10515600" cy="4351338"/>
          </a:xfrm>
        </p:spPr>
        <p:txBody>
          <a:bodyPr/>
          <a:lstStyle/>
          <a:p>
            <a:pPr marL="0" indent="0">
              <a:buNone/>
            </a:pPr>
            <a:r>
              <a:rPr lang="en-US" dirty="0"/>
              <a:t>What is it?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7189" y="2184995"/>
            <a:ext cx="3594588" cy="3594588"/>
          </a:xfrm>
          <a:prstGeom prst="rect">
            <a:avLst/>
          </a:prstGeom>
        </p:spPr>
      </p:pic>
    </p:spTree>
    <p:extLst>
      <p:ext uri="{BB962C8B-B14F-4D97-AF65-F5344CB8AC3E}">
        <p14:creationId xmlns:p14="http://schemas.microsoft.com/office/powerpoint/2010/main" val="112499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5695"/>
            <a:ext cx="9144000" cy="995363"/>
          </a:xfrm>
        </p:spPr>
        <p:txBody>
          <a:bodyPr>
            <a:normAutofit/>
          </a:bodyPr>
          <a:lstStyle/>
          <a:p>
            <a:r>
              <a:rPr lang="en-US" dirty="0"/>
              <a:t>Truth from Maya Angelou</a:t>
            </a:r>
          </a:p>
        </p:txBody>
      </p:sp>
      <p:sp>
        <p:nvSpPr>
          <p:cNvPr id="3" name="Subtitle 2"/>
          <p:cNvSpPr>
            <a:spLocks noGrp="1"/>
          </p:cNvSpPr>
          <p:nvPr>
            <p:ph type="subTitle" idx="1"/>
          </p:nvPr>
        </p:nvSpPr>
        <p:spPr>
          <a:xfrm>
            <a:off x="1524000" y="2902794"/>
            <a:ext cx="9144000" cy="1655762"/>
          </a:xfrm>
        </p:spPr>
        <p:txBody>
          <a:bodyPr>
            <a:normAutofit/>
          </a:bodyPr>
          <a:lstStyle/>
          <a:p>
            <a:pPr algn="l"/>
            <a:r>
              <a:rPr lang="en-US" sz="2800"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15" y="2779513"/>
            <a:ext cx="6635993" cy="3122820"/>
          </a:xfrm>
          <a:prstGeom prst="rect">
            <a:avLst/>
          </a:prstGeom>
        </p:spPr>
      </p:pic>
    </p:spTree>
    <p:extLst>
      <p:ext uri="{BB962C8B-B14F-4D97-AF65-F5344CB8AC3E}">
        <p14:creationId xmlns:p14="http://schemas.microsoft.com/office/powerpoint/2010/main" val="233029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934" y="365125"/>
            <a:ext cx="10343866" cy="1325563"/>
          </a:xfrm>
        </p:spPr>
        <p:txBody>
          <a:bodyPr>
            <a:noAutofit/>
          </a:bodyPr>
          <a:lstStyle/>
          <a:p>
            <a:pPr algn="ctr"/>
            <a:r>
              <a:rPr lang="en-US" sz="6000" b="1" dirty="0">
                <a:solidFill>
                  <a:srgbClr val="7030A0"/>
                </a:solidFill>
                <a:latin typeface="+mn-lt"/>
              </a:rPr>
              <a:t>Know the difference…</a:t>
            </a:r>
          </a:p>
        </p:txBody>
      </p:sp>
      <p:sp>
        <p:nvSpPr>
          <p:cNvPr id="3" name="Content Placeholder 2"/>
          <p:cNvSpPr>
            <a:spLocks noGrp="1"/>
          </p:cNvSpPr>
          <p:nvPr>
            <p:ph idx="1"/>
          </p:nvPr>
        </p:nvSpPr>
        <p:spPr/>
        <p:txBody>
          <a:bodyPr>
            <a:normAutofit/>
          </a:bodyPr>
          <a:lstStyle/>
          <a:p>
            <a:pPr marL="0" indent="0">
              <a:buNone/>
            </a:pPr>
            <a:r>
              <a:rPr lang="en-US" dirty="0"/>
              <a:t>Which is Which?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468" y="2214720"/>
            <a:ext cx="6806307" cy="3962243"/>
          </a:xfrm>
          <a:prstGeom prst="rect">
            <a:avLst/>
          </a:prstGeom>
        </p:spPr>
      </p:pic>
    </p:spTree>
    <p:extLst>
      <p:ext uri="{BB962C8B-B14F-4D97-AF65-F5344CB8AC3E}">
        <p14:creationId xmlns:p14="http://schemas.microsoft.com/office/powerpoint/2010/main" val="355215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790" y="1656678"/>
            <a:ext cx="10801350" cy="1049152"/>
          </a:xfrm>
        </p:spPr>
        <p:txBody>
          <a:bodyPr>
            <a:normAutofit/>
          </a:bodyPr>
          <a:lstStyle/>
          <a:p>
            <a:r>
              <a:rPr lang="en-US" dirty="0"/>
              <a:t>Micro?  Macro?</a:t>
            </a:r>
          </a:p>
        </p:txBody>
      </p:sp>
      <p:sp>
        <p:nvSpPr>
          <p:cNvPr id="5" name="Subtitle 4">
            <a:extLst>
              <a:ext uri="{FF2B5EF4-FFF2-40B4-BE49-F238E27FC236}">
                <a16:creationId xmlns:a16="http://schemas.microsoft.com/office/drawing/2014/main" id="{0D4D1D1C-E0C3-9F48-821A-402300A8D1FE}"/>
              </a:ext>
            </a:extLst>
          </p:cNvPr>
          <p:cNvSpPr>
            <a:spLocks noGrp="1"/>
          </p:cNvSpPr>
          <p:nvPr>
            <p:ph type="subTitle" idx="1"/>
          </p:nvPr>
        </p:nvSpPr>
        <p:spPr>
          <a:xfrm>
            <a:off x="605790" y="2788921"/>
            <a:ext cx="11144249" cy="3463290"/>
          </a:xfrm>
        </p:spPr>
        <p:txBody>
          <a:bodyPr>
            <a:noAutofit/>
          </a:bodyPr>
          <a:lstStyle/>
          <a:p>
            <a:pPr lvl="0" algn="l">
              <a:spcBef>
                <a:spcPts val="750"/>
              </a:spcBef>
              <a:buClr>
                <a:srgbClr val="000000"/>
              </a:buClr>
              <a:buSzPts val="2100"/>
            </a:pPr>
            <a:r>
              <a:rPr lang="en-US" b="1" kern="0" dirty="0">
                <a:solidFill>
                  <a:srgbClr val="7030A0"/>
                </a:solidFill>
                <a:cs typeface="Calibri"/>
                <a:sym typeface="Calibri"/>
              </a:rPr>
              <a:t>Micro-assaults</a:t>
            </a:r>
            <a:r>
              <a:rPr lang="en-US" kern="0" dirty="0">
                <a:solidFill>
                  <a:srgbClr val="7030A0"/>
                </a:solidFill>
                <a:cs typeface="Calibri"/>
                <a:sym typeface="Calibri"/>
              </a:rPr>
              <a:t>: Similar to overt discrimination, and very deliberate. Example: “We know why YOU were hired…”</a:t>
            </a:r>
          </a:p>
          <a:p>
            <a:pPr lvl="0" algn="l">
              <a:spcBef>
                <a:spcPts val="750"/>
              </a:spcBef>
              <a:buClr>
                <a:srgbClr val="000000"/>
              </a:buClr>
              <a:buSzPts val="2100"/>
            </a:pPr>
            <a:r>
              <a:rPr lang="en-US" b="1" kern="0" dirty="0">
                <a:solidFill>
                  <a:srgbClr val="7030A0"/>
                </a:solidFill>
                <a:cs typeface="Calibri"/>
                <a:sym typeface="Calibri"/>
              </a:rPr>
              <a:t>Micro-insults</a:t>
            </a:r>
            <a:r>
              <a:rPr lang="en-US" kern="0" dirty="0">
                <a:solidFill>
                  <a:srgbClr val="7030A0"/>
                </a:solidFill>
                <a:cs typeface="Calibri"/>
                <a:sym typeface="Calibri"/>
              </a:rPr>
              <a:t>: Telling someone that they’re the “exception”. A back-handed compliment with racial implications. Examples: “I don’t mean YOU, but…” or “You’re SO articulate!”  or…the following around trick…</a:t>
            </a:r>
          </a:p>
          <a:p>
            <a:pPr lvl="0" algn="l">
              <a:spcBef>
                <a:spcPts val="750"/>
              </a:spcBef>
              <a:buClr>
                <a:srgbClr val="000000"/>
              </a:buClr>
              <a:buSzPts val="2100"/>
            </a:pPr>
            <a:r>
              <a:rPr lang="en-US" b="1" kern="0" dirty="0">
                <a:solidFill>
                  <a:srgbClr val="7030A0"/>
                </a:solidFill>
                <a:cs typeface="Calibri"/>
                <a:sym typeface="Calibri"/>
              </a:rPr>
              <a:t>Micro-invalidations</a:t>
            </a:r>
            <a:r>
              <a:rPr lang="en-US" kern="0" dirty="0">
                <a:solidFill>
                  <a:srgbClr val="7030A0"/>
                </a:solidFill>
                <a:cs typeface="Calibri"/>
                <a:sym typeface="Calibri"/>
              </a:rPr>
              <a:t>: Dismissive actions or comments that invalidate the experiences of a member in the underrepresented community.  Example: “You are over-reacting. I don’t believe that person would have ever done/said that to you.”  “Some of my BEST FRIENDS are (fill in the blank).”</a:t>
            </a:r>
          </a:p>
          <a:p>
            <a:endParaRPr lang="en-US" sz="2800" dirty="0"/>
          </a:p>
        </p:txBody>
      </p:sp>
    </p:spTree>
    <p:extLst>
      <p:ext uri="{BB962C8B-B14F-4D97-AF65-F5344CB8AC3E}">
        <p14:creationId xmlns:p14="http://schemas.microsoft.com/office/powerpoint/2010/main" val="327742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5695"/>
            <a:ext cx="9144000" cy="1035705"/>
          </a:xfrm>
        </p:spPr>
        <p:txBody>
          <a:bodyPr>
            <a:normAutofit/>
          </a:bodyPr>
          <a:lstStyle/>
          <a:p>
            <a:r>
              <a:rPr lang="en-US" dirty="0"/>
              <a:t>Opportunities and Clarity</a:t>
            </a:r>
          </a:p>
        </p:txBody>
      </p:sp>
      <p:sp>
        <p:nvSpPr>
          <p:cNvPr id="3" name="Subtitle 2"/>
          <p:cNvSpPr>
            <a:spLocks noGrp="1"/>
          </p:cNvSpPr>
          <p:nvPr>
            <p:ph type="subTitle" idx="1"/>
          </p:nvPr>
        </p:nvSpPr>
        <p:spPr>
          <a:xfrm>
            <a:off x="880110" y="2970028"/>
            <a:ext cx="10481310" cy="3156452"/>
          </a:xfrm>
        </p:spPr>
        <p:txBody>
          <a:bodyPr>
            <a:normAutofit fontScale="32500" lnSpcReduction="20000"/>
          </a:bodyPr>
          <a:lstStyle/>
          <a:p>
            <a:pPr marL="438150" lvl="0" indent="-342900" algn="l">
              <a:spcBef>
                <a:spcPts val="750"/>
              </a:spcBef>
              <a:buClr>
                <a:srgbClr val="000000"/>
              </a:buClr>
              <a:buSzPts val="2100"/>
              <a:buFont typeface="Arial"/>
              <a:buAutoNum type="arabicPeriod"/>
            </a:pPr>
            <a:r>
              <a:rPr lang="en-US" sz="8000" kern="0" dirty="0">
                <a:solidFill>
                  <a:srgbClr val="7030A0"/>
                </a:solidFill>
                <a:cs typeface="Calibri"/>
                <a:sym typeface="Calibri"/>
              </a:rPr>
              <a:t>Ask for clarification to give them an opportunity to check themselves.  Example: Ask </a:t>
            </a:r>
            <a:r>
              <a:rPr lang="en-US" sz="8000" b="1" kern="0" dirty="0">
                <a:solidFill>
                  <a:srgbClr val="7030A0"/>
                </a:solidFill>
                <a:ea typeface="Calibri" panose="020F0502020204030204" pitchFamily="34" charset="0"/>
                <a:cs typeface="Calibri"/>
                <a:sym typeface="Calibri"/>
              </a:rPr>
              <a:t>“What did you mean when you said ‘I didn’t expect for you to be so articulate’”?</a:t>
            </a:r>
          </a:p>
          <a:p>
            <a:pPr marL="438150" lvl="0" indent="-342900" algn="l">
              <a:spcBef>
                <a:spcPts val="750"/>
              </a:spcBef>
              <a:buClr>
                <a:srgbClr val="000000"/>
              </a:buClr>
              <a:buSzPts val="2100"/>
              <a:buFont typeface="Arial"/>
              <a:buAutoNum type="arabicPeriod"/>
            </a:pPr>
            <a:r>
              <a:rPr lang="en-US" sz="8000" kern="0" dirty="0">
                <a:solidFill>
                  <a:srgbClr val="7030A0"/>
                </a:solidFill>
                <a:cs typeface="Calibri"/>
                <a:sym typeface="Calibri"/>
              </a:rPr>
              <a:t>Acknowledge their intentions, but illuminate the impact of their action. Example: Say </a:t>
            </a:r>
            <a:r>
              <a:rPr lang="en-US" sz="8000" b="1" kern="0" spc="-15" dirty="0">
                <a:solidFill>
                  <a:srgbClr val="7030A0"/>
                </a:solidFill>
                <a:ea typeface="Calibri" panose="020F0502020204030204" pitchFamily="34" charset="0"/>
                <a:cs typeface="Calibri"/>
                <a:sym typeface="Calibri"/>
              </a:rPr>
              <a:t>“I understand that you didn’t mean to be offensive, but when you said you didn’t expect me to be articulate, it was hurtful.”</a:t>
            </a:r>
          </a:p>
          <a:p>
            <a:pPr marL="438150" lvl="0" indent="-342900" algn="l">
              <a:spcBef>
                <a:spcPts val="750"/>
              </a:spcBef>
              <a:buClr>
                <a:srgbClr val="000000"/>
              </a:buClr>
              <a:buSzPts val="2100"/>
              <a:buFont typeface="Arial"/>
              <a:buAutoNum type="arabicPeriod"/>
            </a:pPr>
            <a:r>
              <a:rPr lang="en-US" sz="8000" kern="0" spc="-15" dirty="0">
                <a:solidFill>
                  <a:srgbClr val="7030A0"/>
                </a:solidFill>
                <a:ea typeface="Calibri" panose="020F0502020204030204" pitchFamily="34" charset="0"/>
                <a:cs typeface="Calibri"/>
                <a:sym typeface="Calibri"/>
              </a:rPr>
              <a:t>Foster an inviting conversation. Don’t call people out by hurling an insult, even if it is “just”. Focus on their actual words/actions.</a:t>
            </a:r>
          </a:p>
          <a:p>
            <a:pPr algn="l"/>
            <a:endParaRPr lang="en-US" sz="2800" dirty="0"/>
          </a:p>
        </p:txBody>
      </p:sp>
    </p:spTree>
    <p:extLst>
      <p:ext uri="{BB962C8B-B14F-4D97-AF65-F5344CB8AC3E}">
        <p14:creationId xmlns:p14="http://schemas.microsoft.com/office/powerpoint/2010/main" val="357296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7"/>
          <p:cNvSpPr txBox="1"/>
          <p:nvPr/>
        </p:nvSpPr>
        <p:spPr>
          <a:xfrm>
            <a:off x="116800" y="2135825"/>
            <a:ext cx="4521900" cy="39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50" b="1">
                <a:solidFill>
                  <a:srgbClr val="F5B800"/>
                </a:solidFill>
              </a:rPr>
              <a:t>Professional Development, Collaboration, Advocacy, Support, and Friendship</a:t>
            </a:r>
            <a:endParaRPr>
              <a:solidFill>
                <a:srgbClr val="F5B800"/>
              </a:solidFill>
              <a:latin typeface="Calibri"/>
              <a:ea typeface="Calibri"/>
              <a:cs typeface="Calibri"/>
              <a:sym typeface="Calibri"/>
            </a:endParaRPr>
          </a:p>
        </p:txBody>
      </p:sp>
      <p:pic>
        <p:nvPicPr>
          <p:cNvPr id="65" name="Google Shape;65;p17"/>
          <p:cNvPicPr preferRelativeResize="0"/>
          <p:nvPr/>
        </p:nvPicPr>
        <p:blipFill>
          <a:blip r:embed="rId3">
            <a:alphaModFix/>
          </a:blip>
          <a:stretch>
            <a:fillRect/>
          </a:stretch>
        </p:blipFill>
        <p:spPr>
          <a:xfrm>
            <a:off x="4505225" y="1626888"/>
            <a:ext cx="6984025" cy="4138225"/>
          </a:xfrm>
          <a:prstGeom prst="rect">
            <a:avLst/>
          </a:prstGeom>
          <a:noFill/>
          <a:ln>
            <a:noFill/>
          </a:ln>
        </p:spPr>
      </p:pic>
    </p:spTree>
    <p:extLst>
      <p:ext uri="{BB962C8B-B14F-4D97-AF65-F5344CB8AC3E}">
        <p14:creationId xmlns:p14="http://schemas.microsoft.com/office/powerpoint/2010/main" val="200882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615" y="1653988"/>
            <a:ext cx="9970770" cy="1297398"/>
          </a:xfrm>
        </p:spPr>
        <p:txBody>
          <a:bodyPr>
            <a:noAutofit/>
          </a:bodyPr>
          <a:lstStyle/>
          <a:p>
            <a:br>
              <a:rPr lang="en-US" dirty="0"/>
            </a:br>
            <a:r>
              <a:rPr lang="en-US" sz="6600" dirty="0"/>
              <a:t>Doing The Work</a:t>
            </a:r>
          </a:p>
        </p:txBody>
      </p:sp>
      <p:sp>
        <p:nvSpPr>
          <p:cNvPr id="3" name="Subtitle 2"/>
          <p:cNvSpPr>
            <a:spLocks noGrp="1"/>
          </p:cNvSpPr>
          <p:nvPr>
            <p:ph type="subTitle" idx="1"/>
          </p:nvPr>
        </p:nvSpPr>
        <p:spPr>
          <a:xfrm>
            <a:off x="763904" y="2803469"/>
            <a:ext cx="11069507" cy="3583884"/>
          </a:xfrm>
        </p:spPr>
        <p:txBody>
          <a:bodyPr>
            <a:noAutofit/>
          </a:bodyPr>
          <a:lstStyle/>
          <a:p>
            <a:pPr>
              <a:spcBef>
                <a:spcPts val="0"/>
              </a:spcBef>
            </a:pPr>
            <a:r>
              <a:rPr lang="en-US" b="1" dirty="0">
                <a:solidFill>
                  <a:srgbClr val="7030A0"/>
                </a:solidFill>
                <a:latin typeface="Arial" panose="020B0604020202020204" pitchFamily="34" charset="0"/>
                <a:ea typeface="Calibri" panose="020F0502020204030204" pitchFamily="34" charset="0"/>
              </a:rPr>
              <a:t>Essential Questions (</a:t>
            </a:r>
            <a:r>
              <a:rPr lang="en-US" b="1" dirty="0" err="1">
                <a:solidFill>
                  <a:srgbClr val="7030A0"/>
                </a:solidFill>
                <a:latin typeface="Arial" panose="020B0604020202020204" pitchFamily="34" charset="0"/>
                <a:ea typeface="Calibri" panose="020F0502020204030204" pitchFamily="34" charset="0"/>
              </a:rPr>
              <a:t>Bedelia</a:t>
            </a:r>
            <a:r>
              <a:rPr lang="en-US" b="1" dirty="0">
                <a:solidFill>
                  <a:srgbClr val="7030A0"/>
                </a:solidFill>
                <a:latin typeface="Arial" panose="020B0604020202020204" pitchFamily="34" charset="0"/>
                <a:ea typeface="Calibri" panose="020F0502020204030204" pitchFamily="34" charset="0"/>
              </a:rPr>
              <a:t> Nicola Richards, 2018)</a:t>
            </a:r>
            <a:endParaRPr lang="en-US" sz="2800" dirty="0">
              <a:solidFill>
                <a:srgbClr val="7030A0"/>
              </a:solidFill>
              <a:latin typeface="Times New Roman" panose="02020603050405020304" pitchFamily="18" charset="0"/>
              <a:ea typeface="Calibri" panose="020F0502020204030204" pitchFamily="34" charset="0"/>
            </a:endParaRPr>
          </a:p>
          <a:p>
            <a:pPr algn="l"/>
            <a:r>
              <a:rPr lang="en-US" dirty="0">
                <a:solidFill>
                  <a:schemeClr val="tx2"/>
                </a:solidFill>
              </a:rPr>
              <a:t>1. Which group or groups feel most at home on the campus and which ones feel like (unwanted) guests? </a:t>
            </a:r>
          </a:p>
          <a:p>
            <a:pPr algn="l"/>
            <a:r>
              <a:rPr lang="en-US" dirty="0">
                <a:solidFill>
                  <a:schemeClr val="tx2"/>
                </a:solidFill>
              </a:rPr>
              <a:t>2. Whose norms, values and perspectives does the institution consider to be normal or legitimate? Whose does it silence, marginalize or delegitimize?</a:t>
            </a:r>
          </a:p>
          <a:p>
            <a:pPr algn="l"/>
            <a:r>
              <a:rPr lang="en-US" dirty="0">
                <a:solidFill>
                  <a:schemeClr val="tx2"/>
                </a:solidFill>
              </a:rPr>
              <a:t>3. Who inhabits positions of power within the institution?</a:t>
            </a:r>
          </a:p>
          <a:p>
            <a:pPr algn="l"/>
            <a:r>
              <a:rPr lang="en-US" dirty="0">
                <a:solidFill>
                  <a:schemeClr val="tx2"/>
                </a:solidFill>
              </a:rPr>
              <a:t>4. Whose experiences, norms, values and perspectives influence an institution’s laws, policies and systems of evaluation?</a:t>
            </a:r>
            <a:r>
              <a:rPr lang="en-US" b="1" dirty="0">
                <a:solidFill>
                  <a:schemeClr val="tx2"/>
                </a:solidFill>
              </a:rPr>
              <a:t> </a:t>
            </a:r>
            <a:endParaRPr lang="en-US" dirty="0">
              <a:solidFill>
                <a:schemeClr val="tx2"/>
              </a:solidFill>
            </a:endParaRPr>
          </a:p>
          <a:p>
            <a:pPr algn="l"/>
            <a:r>
              <a:rPr lang="en-US" dirty="0">
                <a:solidFill>
                  <a:schemeClr val="tx2"/>
                </a:solidFill>
              </a:rPr>
              <a:t>5. Whose interests does the institution protect? </a:t>
            </a:r>
          </a:p>
        </p:txBody>
      </p:sp>
    </p:spTree>
    <p:extLst>
      <p:ext uri="{BB962C8B-B14F-4D97-AF65-F5344CB8AC3E}">
        <p14:creationId xmlns:p14="http://schemas.microsoft.com/office/powerpoint/2010/main" val="694178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69144"/>
            <a:ext cx="9144000" cy="928127"/>
          </a:xfrm>
        </p:spPr>
        <p:txBody>
          <a:bodyPr>
            <a:normAutofit/>
          </a:bodyPr>
          <a:lstStyle/>
          <a:p>
            <a:r>
              <a:rPr lang="en-US" u="sng" dirty="0">
                <a:solidFill>
                  <a:srgbClr val="7030A0"/>
                </a:solidFill>
              </a:rPr>
              <a:t>Make a Plan</a:t>
            </a:r>
          </a:p>
        </p:txBody>
      </p:sp>
      <p:sp>
        <p:nvSpPr>
          <p:cNvPr id="3" name="Subtitle 2"/>
          <p:cNvSpPr>
            <a:spLocks noGrp="1"/>
          </p:cNvSpPr>
          <p:nvPr>
            <p:ph type="subTitle" idx="1"/>
          </p:nvPr>
        </p:nvSpPr>
        <p:spPr>
          <a:xfrm>
            <a:off x="1524000" y="2929688"/>
            <a:ext cx="9144000" cy="1104430"/>
          </a:xfrm>
        </p:spPr>
        <p:txBody>
          <a:bodyPr>
            <a:normAutofit fontScale="25000" lnSpcReduction="20000"/>
          </a:bodyPr>
          <a:lstStyle/>
          <a:p>
            <a:pPr algn="l"/>
            <a:r>
              <a:rPr lang="en-US" sz="16000" dirty="0">
                <a:solidFill>
                  <a:schemeClr val="tx2"/>
                </a:solidFill>
                <a:ea typeface="Calibri" panose="020F0502020204030204" pitchFamily="34" charset="0"/>
              </a:rPr>
              <a:t>How are you dismantling barriers in your work regarding DEI?  For instance, with travel, how do you determine what is safe, and for whom?  For applications, how do you write the proper recommendations, and how do you read them within the context of a student’s life situation?</a:t>
            </a:r>
          </a:p>
          <a:p>
            <a:pPr algn="l"/>
            <a:endParaRPr lang="en-US" sz="2800" dirty="0"/>
          </a:p>
        </p:txBody>
      </p:sp>
    </p:spTree>
    <p:extLst>
      <p:ext uri="{BB962C8B-B14F-4D97-AF65-F5344CB8AC3E}">
        <p14:creationId xmlns:p14="http://schemas.microsoft.com/office/powerpoint/2010/main" val="1545379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rgbClr val="7030A0"/>
                </a:solidFill>
                <a:latin typeface="+mn-lt"/>
              </a:rPr>
              <a:t>Read More, Learn More</a:t>
            </a:r>
          </a:p>
        </p:txBody>
      </p:sp>
      <p:sp>
        <p:nvSpPr>
          <p:cNvPr id="3" name="Content Placeholder 2"/>
          <p:cNvSpPr>
            <a:spLocks noGrp="1"/>
          </p:cNvSpPr>
          <p:nvPr>
            <p:ph idx="1"/>
          </p:nvPr>
        </p:nvSpPr>
        <p:spPr/>
        <p:txBody>
          <a:bodyPr/>
          <a:lstStyle/>
          <a:p>
            <a:pPr marL="0" lvl="0" indent="0">
              <a:spcBef>
                <a:spcPts val="0"/>
              </a:spcBef>
              <a:buClr>
                <a:srgbClr val="000000"/>
              </a:buClr>
              <a:buSzPts val="2100"/>
              <a:buNone/>
            </a:pPr>
            <a:r>
              <a:rPr lang="en-US" sz="1600" b="1" kern="0" dirty="0">
                <a:solidFill>
                  <a:srgbClr val="7030A0"/>
                </a:solidFill>
                <a:latin typeface="Times New Roman" panose="02020603050405020304" pitchFamily="18" charset="0"/>
                <a:ea typeface="Calibri" panose="020F0502020204030204" pitchFamily="34" charset="0"/>
                <a:cs typeface="Calibri"/>
                <a:sym typeface="Calibri"/>
              </a:rPr>
              <a:t>How to Be an Antiracist Hardcover – August 13, 2019</a:t>
            </a: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kern="0" dirty="0">
                <a:solidFill>
                  <a:srgbClr val="7030A0"/>
                </a:solidFill>
                <a:latin typeface="Times New Roman" panose="02020603050405020304" pitchFamily="18" charset="0"/>
                <a:ea typeface="Calibri" panose="020F0502020204030204" pitchFamily="34" charset="0"/>
                <a:cs typeface="Calibri"/>
                <a:sym typeface="Calibri"/>
              </a:rPr>
              <a:t>by </a:t>
            </a:r>
            <a:r>
              <a:rPr lang="en-US" sz="1600" u="sng" kern="0" dirty="0" err="1">
                <a:solidFill>
                  <a:srgbClr val="7030A0"/>
                </a:solidFill>
                <a:latin typeface="Times New Roman" panose="02020603050405020304" pitchFamily="18" charset="0"/>
                <a:ea typeface="Calibri" panose="020F0502020204030204" pitchFamily="34" charset="0"/>
                <a:cs typeface="Calibri"/>
                <a:sym typeface="Calibri"/>
                <a:hlinkClick r:id="rId2"/>
              </a:rPr>
              <a:t>Ibram</a:t>
            </a:r>
            <a:r>
              <a:rPr lang="en-US" sz="1600" u="sng" kern="0" dirty="0">
                <a:solidFill>
                  <a:srgbClr val="7030A0"/>
                </a:solidFill>
                <a:latin typeface="Times New Roman" panose="02020603050405020304" pitchFamily="18" charset="0"/>
                <a:ea typeface="Calibri" panose="020F0502020204030204" pitchFamily="34" charset="0"/>
                <a:cs typeface="Calibri"/>
                <a:sym typeface="Calibri"/>
                <a:hlinkClick r:id="rId2"/>
              </a:rPr>
              <a:t> X. </a:t>
            </a:r>
            <a:r>
              <a:rPr lang="en-US" sz="1600" u="sng" kern="0" dirty="0" err="1">
                <a:solidFill>
                  <a:srgbClr val="7030A0"/>
                </a:solidFill>
                <a:latin typeface="Times New Roman" panose="02020603050405020304" pitchFamily="18" charset="0"/>
                <a:ea typeface="Calibri" panose="020F0502020204030204" pitchFamily="34" charset="0"/>
                <a:cs typeface="Calibri"/>
                <a:sym typeface="Calibri"/>
                <a:hlinkClick r:id="rId2"/>
              </a:rPr>
              <a:t>Kendi</a:t>
            </a:r>
            <a:r>
              <a:rPr lang="en-US" sz="1600" kern="0" dirty="0">
                <a:solidFill>
                  <a:srgbClr val="7030A0"/>
                </a:solidFill>
                <a:latin typeface="Times New Roman" panose="02020603050405020304" pitchFamily="18" charset="0"/>
                <a:ea typeface="Calibri" panose="020F0502020204030204" pitchFamily="34" charset="0"/>
                <a:cs typeface="Calibri"/>
                <a:sym typeface="Calibri"/>
              </a:rPr>
              <a:t>  (Author)</a:t>
            </a:r>
          </a:p>
          <a:p>
            <a:pPr marL="0" lvl="0" indent="0">
              <a:spcBef>
                <a:spcPts val="0"/>
              </a:spcBef>
              <a:buClr>
                <a:srgbClr val="000000"/>
              </a:buClr>
              <a:buSzPts val="2100"/>
              <a:buNone/>
            </a:pP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b="1" kern="0" dirty="0">
                <a:solidFill>
                  <a:srgbClr val="7030A0"/>
                </a:solidFill>
                <a:latin typeface="Times New Roman" panose="02020603050405020304" pitchFamily="18" charset="0"/>
                <a:ea typeface="Calibri" panose="020F0502020204030204" pitchFamily="34" charset="0"/>
                <a:cs typeface="Calibri"/>
                <a:sym typeface="Calibri"/>
              </a:rPr>
              <a:t>Everyday Bias: Identifying and Navigating Unconscious Judgments in Our Daily Lives</a:t>
            </a: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kern="0" dirty="0">
                <a:solidFill>
                  <a:srgbClr val="7030A0"/>
                </a:solidFill>
                <a:latin typeface="Times New Roman" panose="02020603050405020304" pitchFamily="18" charset="0"/>
                <a:ea typeface="Calibri" panose="020F0502020204030204" pitchFamily="34" charset="0"/>
                <a:cs typeface="Calibri"/>
                <a:sym typeface="Calibri"/>
              </a:rPr>
              <a:t>by </a:t>
            </a:r>
            <a:r>
              <a:rPr lang="en-US" sz="1600" u="sng" kern="0" dirty="0">
                <a:solidFill>
                  <a:srgbClr val="7030A0"/>
                </a:solidFill>
                <a:latin typeface="Times New Roman" panose="02020603050405020304" pitchFamily="18" charset="0"/>
                <a:ea typeface="Calibri" panose="020F0502020204030204" pitchFamily="34" charset="0"/>
                <a:cs typeface="Calibri"/>
                <a:sym typeface="Calibri"/>
                <a:hlinkClick r:id="rId3"/>
              </a:rPr>
              <a:t>Howard J. Ross</a:t>
            </a:r>
            <a:r>
              <a:rPr lang="en-US" sz="1600" kern="0" dirty="0">
                <a:solidFill>
                  <a:srgbClr val="7030A0"/>
                </a:solidFill>
                <a:latin typeface="Times New Roman" panose="02020603050405020304" pitchFamily="18" charset="0"/>
                <a:ea typeface="Calibri" panose="020F0502020204030204" pitchFamily="34" charset="0"/>
                <a:cs typeface="Calibri"/>
                <a:sym typeface="Calibri"/>
              </a:rPr>
              <a:t>  (Author)</a:t>
            </a:r>
          </a:p>
          <a:p>
            <a:pPr marL="0" lvl="0" indent="0">
              <a:spcBef>
                <a:spcPts val="0"/>
              </a:spcBef>
              <a:buClr>
                <a:srgbClr val="000000"/>
              </a:buClr>
              <a:buSzPts val="2100"/>
              <a:buNone/>
            </a:pP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b="1" kern="0" dirty="0">
                <a:solidFill>
                  <a:srgbClr val="7030A0"/>
                </a:solidFill>
                <a:latin typeface="Times New Roman" panose="02020603050405020304" pitchFamily="18" charset="0"/>
                <a:ea typeface="Calibri" panose="020F0502020204030204" pitchFamily="34" charset="0"/>
                <a:cs typeface="Calibri"/>
                <a:sym typeface="Calibri"/>
              </a:rPr>
              <a:t>Biased: Uncovering the Hidden Prejudice That Shapes What We See, Think, and Do Paperback – March 3, 2020</a:t>
            </a: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kern="0" dirty="0">
                <a:solidFill>
                  <a:srgbClr val="7030A0"/>
                </a:solidFill>
                <a:latin typeface="Times New Roman" panose="02020603050405020304" pitchFamily="18" charset="0"/>
                <a:ea typeface="Calibri" panose="020F0502020204030204" pitchFamily="34" charset="0"/>
                <a:cs typeface="Calibri"/>
                <a:sym typeface="Calibri"/>
              </a:rPr>
              <a:t>by </a:t>
            </a:r>
            <a:r>
              <a:rPr lang="en-US" sz="1600" u="sng" kern="0" dirty="0">
                <a:solidFill>
                  <a:srgbClr val="7030A0"/>
                </a:solidFill>
                <a:latin typeface="Times New Roman" panose="02020603050405020304" pitchFamily="18" charset="0"/>
                <a:ea typeface="Calibri" panose="020F0502020204030204" pitchFamily="34" charset="0"/>
                <a:cs typeface="Calibri"/>
                <a:sym typeface="Calibri"/>
                <a:hlinkClick r:id="rId4"/>
              </a:rPr>
              <a:t>Jennifer L. </a:t>
            </a:r>
            <a:r>
              <a:rPr lang="en-US" sz="1600" u="sng" kern="0" dirty="0" err="1">
                <a:solidFill>
                  <a:srgbClr val="7030A0"/>
                </a:solidFill>
                <a:latin typeface="Times New Roman" panose="02020603050405020304" pitchFamily="18" charset="0"/>
                <a:ea typeface="Calibri" panose="020F0502020204030204" pitchFamily="34" charset="0"/>
                <a:cs typeface="Calibri"/>
                <a:sym typeface="Calibri"/>
                <a:hlinkClick r:id="rId4"/>
              </a:rPr>
              <a:t>Eberhardt</a:t>
            </a:r>
            <a:r>
              <a:rPr lang="en-US" sz="1600" u="sng" kern="0" dirty="0">
                <a:solidFill>
                  <a:srgbClr val="7030A0"/>
                </a:solidFill>
                <a:latin typeface="Times New Roman" panose="02020603050405020304" pitchFamily="18" charset="0"/>
                <a:ea typeface="Calibri" panose="020F0502020204030204" pitchFamily="34" charset="0"/>
                <a:cs typeface="Calibri"/>
                <a:sym typeface="Calibri"/>
                <a:hlinkClick r:id="rId4"/>
              </a:rPr>
              <a:t> PhD</a:t>
            </a:r>
            <a:r>
              <a:rPr lang="en-US" sz="1600" kern="0" dirty="0">
                <a:solidFill>
                  <a:srgbClr val="7030A0"/>
                </a:solidFill>
                <a:latin typeface="Times New Roman" panose="02020603050405020304" pitchFamily="18" charset="0"/>
                <a:ea typeface="Calibri" panose="020F0502020204030204" pitchFamily="34" charset="0"/>
                <a:cs typeface="Calibri"/>
                <a:sym typeface="Calibri"/>
              </a:rPr>
              <a:t> (Author)</a:t>
            </a:r>
          </a:p>
          <a:p>
            <a:pPr marL="0" lvl="0" indent="0">
              <a:spcBef>
                <a:spcPts val="0"/>
              </a:spcBef>
              <a:buClr>
                <a:srgbClr val="000000"/>
              </a:buClr>
              <a:buSzPts val="2100"/>
              <a:buNone/>
            </a:pP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b="1" kern="0" dirty="0">
                <a:solidFill>
                  <a:srgbClr val="7030A0"/>
                </a:solidFill>
                <a:latin typeface="Times New Roman" panose="02020603050405020304" pitchFamily="18" charset="0"/>
                <a:ea typeface="Calibri" panose="020F0502020204030204" pitchFamily="34" charset="0"/>
                <a:cs typeface="Calibri"/>
                <a:sym typeface="Calibri"/>
              </a:rPr>
              <a:t>Unconscious Bias "Turning Unconscious Bias into Conscious Thought": A Book About People Paperback – June 6, 2017</a:t>
            </a: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kern="0" dirty="0">
                <a:solidFill>
                  <a:srgbClr val="7030A0"/>
                </a:solidFill>
                <a:latin typeface="Times New Roman" panose="02020603050405020304" pitchFamily="18" charset="0"/>
                <a:ea typeface="Calibri" panose="020F0502020204030204" pitchFamily="34" charset="0"/>
                <a:cs typeface="Calibri"/>
                <a:sym typeface="Calibri"/>
              </a:rPr>
              <a:t>by </a:t>
            </a:r>
            <a:r>
              <a:rPr lang="en-US" sz="1600" u="sng" kern="0" dirty="0">
                <a:solidFill>
                  <a:srgbClr val="7030A0"/>
                </a:solidFill>
                <a:latin typeface="Times New Roman" panose="02020603050405020304" pitchFamily="18" charset="0"/>
                <a:ea typeface="Calibri" panose="020F0502020204030204" pitchFamily="34" charset="0"/>
                <a:cs typeface="Calibri"/>
                <a:sym typeface="Calibri"/>
                <a:hlinkClick r:id="rId5"/>
              </a:rPr>
              <a:t>Phil L. </a:t>
            </a:r>
            <a:r>
              <a:rPr lang="en-US" sz="1600" u="sng" kern="0" dirty="0" err="1">
                <a:solidFill>
                  <a:srgbClr val="7030A0"/>
                </a:solidFill>
                <a:latin typeface="Times New Roman" panose="02020603050405020304" pitchFamily="18" charset="0"/>
                <a:ea typeface="Calibri" panose="020F0502020204030204" pitchFamily="34" charset="0"/>
                <a:cs typeface="Calibri"/>
                <a:sym typeface="Calibri"/>
                <a:hlinkClick r:id="rId5"/>
              </a:rPr>
              <a:t>Claybrooke</a:t>
            </a:r>
            <a:r>
              <a:rPr lang="en-US" sz="1600" kern="0" dirty="0">
                <a:solidFill>
                  <a:srgbClr val="7030A0"/>
                </a:solidFill>
                <a:latin typeface="Times New Roman" panose="02020603050405020304" pitchFamily="18" charset="0"/>
                <a:ea typeface="Calibri" panose="020F0502020204030204" pitchFamily="34" charset="0"/>
                <a:cs typeface="Calibri"/>
                <a:sym typeface="Calibri"/>
              </a:rPr>
              <a:t> (Author), </a:t>
            </a:r>
            <a:r>
              <a:rPr lang="en-US" sz="1600" u="sng" kern="0" dirty="0">
                <a:solidFill>
                  <a:srgbClr val="7030A0"/>
                </a:solidFill>
                <a:latin typeface="Times New Roman" panose="02020603050405020304" pitchFamily="18" charset="0"/>
                <a:ea typeface="Calibri" panose="020F0502020204030204" pitchFamily="34" charset="0"/>
                <a:cs typeface="Calibri"/>
                <a:sym typeface="Calibri"/>
                <a:hlinkClick r:id="rId6"/>
              </a:rPr>
              <a:t>Harvey Phelps</a:t>
            </a:r>
            <a:r>
              <a:rPr lang="en-US" sz="1600" kern="0" dirty="0">
                <a:solidFill>
                  <a:srgbClr val="7030A0"/>
                </a:solidFill>
                <a:latin typeface="Times New Roman" panose="02020603050405020304" pitchFamily="18" charset="0"/>
                <a:ea typeface="Calibri" panose="020F0502020204030204" pitchFamily="34" charset="0"/>
                <a:cs typeface="Calibri"/>
                <a:sym typeface="Calibri"/>
              </a:rPr>
              <a:t> (Author)</a:t>
            </a:r>
          </a:p>
          <a:p>
            <a:pPr marL="0" lvl="0" indent="0">
              <a:spcBef>
                <a:spcPts val="0"/>
              </a:spcBef>
              <a:buClr>
                <a:srgbClr val="000000"/>
              </a:buClr>
              <a:buSzPts val="2100"/>
              <a:buNone/>
            </a:pP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b="1" kern="0" dirty="0">
                <a:solidFill>
                  <a:srgbClr val="7030A0"/>
                </a:solidFill>
                <a:latin typeface="Times New Roman" panose="02020603050405020304" pitchFamily="18" charset="0"/>
                <a:ea typeface="Calibri" panose="020F0502020204030204" pitchFamily="34" charset="0"/>
                <a:cs typeface="Calibri"/>
                <a:sym typeface="Calibri"/>
              </a:rPr>
              <a:t>Blind spot: Hidden Biases of Good People Paperback – August 16, 2016</a:t>
            </a:r>
            <a:endParaRPr lang="en-US" sz="1600"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1600" kern="0" dirty="0">
                <a:solidFill>
                  <a:srgbClr val="7030A0"/>
                </a:solidFill>
                <a:latin typeface="Times New Roman" panose="02020603050405020304" pitchFamily="18" charset="0"/>
                <a:ea typeface="Calibri" panose="020F0502020204030204" pitchFamily="34" charset="0"/>
                <a:cs typeface="Calibri"/>
                <a:sym typeface="Calibri"/>
              </a:rPr>
              <a:t>by </a:t>
            </a:r>
            <a:r>
              <a:rPr lang="en-US" sz="1600" u="sng" kern="0" dirty="0" err="1">
                <a:solidFill>
                  <a:srgbClr val="7030A0"/>
                </a:solidFill>
                <a:latin typeface="Times New Roman" panose="02020603050405020304" pitchFamily="18" charset="0"/>
                <a:ea typeface="Calibri" panose="020F0502020204030204" pitchFamily="34" charset="0"/>
                <a:cs typeface="Calibri"/>
                <a:sym typeface="Calibri"/>
                <a:hlinkClick r:id="rId7"/>
              </a:rPr>
              <a:t>Mahzarin</a:t>
            </a:r>
            <a:r>
              <a:rPr lang="en-US" sz="1600" u="sng" kern="0" dirty="0">
                <a:solidFill>
                  <a:srgbClr val="7030A0"/>
                </a:solidFill>
                <a:latin typeface="Times New Roman" panose="02020603050405020304" pitchFamily="18" charset="0"/>
                <a:ea typeface="Calibri" panose="020F0502020204030204" pitchFamily="34" charset="0"/>
                <a:cs typeface="Calibri"/>
                <a:sym typeface="Calibri"/>
                <a:hlinkClick r:id="rId7"/>
              </a:rPr>
              <a:t> R. </a:t>
            </a:r>
            <a:r>
              <a:rPr lang="en-US" sz="1600" u="sng" kern="0" dirty="0" err="1">
                <a:solidFill>
                  <a:srgbClr val="7030A0"/>
                </a:solidFill>
                <a:latin typeface="Times New Roman" panose="02020603050405020304" pitchFamily="18" charset="0"/>
                <a:ea typeface="Calibri" panose="020F0502020204030204" pitchFamily="34" charset="0"/>
                <a:cs typeface="Calibri"/>
                <a:sym typeface="Calibri"/>
                <a:hlinkClick r:id="rId7"/>
              </a:rPr>
              <a:t>Banaji</a:t>
            </a:r>
            <a:endParaRPr lang="en-US" sz="1600" u="sng"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endParaRPr lang="en-US" sz="1600" u="sng" kern="0" dirty="0">
              <a:solidFill>
                <a:srgbClr val="7030A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r>
              <a:rPr lang="en-US" sz="2400" b="1" kern="0" dirty="0">
                <a:solidFill>
                  <a:srgbClr val="7030A0"/>
                </a:solidFill>
                <a:ea typeface="Calibri" panose="020F0502020204030204" pitchFamily="34" charset="0"/>
                <a:cs typeface="Calibri"/>
                <a:sym typeface="Calibri"/>
              </a:rPr>
              <a:t>Use PACAC’s Resources!!!</a:t>
            </a:r>
          </a:p>
          <a:p>
            <a:pPr marL="0" lvl="0" indent="0">
              <a:spcBef>
                <a:spcPts val="0"/>
              </a:spcBef>
              <a:buClr>
                <a:srgbClr val="000000"/>
              </a:buClr>
              <a:buSzPts val="2100"/>
              <a:buNone/>
            </a:pPr>
            <a:endParaRPr lang="en-US" sz="1600" kern="0" dirty="0">
              <a:solidFill>
                <a:srgbClr val="00000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endParaRPr lang="en-US" sz="1600" kern="0" dirty="0">
              <a:solidFill>
                <a:srgbClr val="00000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endParaRPr lang="en-US" sz="1600" kern="0" dirty="0">
              <a:solidFill>
                <a:srgbClr val="000000"/>
              </a:solidFill>
              <a:latin typeface="Times New Roman" panose="02020603050405020304" pitchFamily="18" charset="0"/>
              <a:ea typeface="Calibri" panose="020F0502020204030204" pitchFamily="34" charset="0"/>
              <a:cs typeface="Calibri"/>
              <a:sym typeface="Calibri"/>
            </a:endParaRPr>
          </a:p>
          <a:p>
            <a:pPr marL="0" lvl="0" indent="0">
              <a:spcBef>
                <a:spcPts val="0"/>
              </a:spcBef>
              <a:buClr>
                <a:srgbClr val="000000"/>
              </a:buClr>
              <a:buSzPts val="2100"/>
              <a:buNone/>
            </a:pPr>
            <a:endParaRPr lang="en-US" sz="1600" kern="0" dirty="0">
              <a:solidFill>
                <a:srgbClr val="000000"/>
              </a:solidFill>
              <a:latin typeface="Times New Roman" panose="02020603050405020304" pitchFamily="18" charset="0"/>
              <a:ea typeface="Calibri" panose="020F0502020204030204" pitchFamily="34" charset="0"/>
              <a:cs typeface="Calibri"/>
              <a:sym typeface="Calibri"/>
            </a:endParaRPr>
          </a:p>
          <a:p>
            <a:pPr marL="0" indent="0">
              <a:buNone/>
            </a:pPr>
            <a:endParaRPr lang="en-US" dirty="0"/>
          </a:p>
        </p:txBody>
      </p:sp>
    </p:spTree>
    <p:extLst>
      <p:ext uri="{BB962C8B-B14F-4D97-AF65-F5344CB8AC3E}">
        <p14:creationId xmlns:p14="http://schemas.microsoft.com/office/powerpoint/2010/main" val="5426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5355"/>
            <a:ext cx="9144000" cy="1143280"/>
          </a:xfrm>
        </p:spPr>
        <p:txBody>
          <a:bodyPr>
            <a:normAutofit/>
          </a:bodyPr>
          <a:lstStyle/>
          <a:p>
            <a:r>
              <a:rPr lang="en-US" dirty="0"/>
              <a:t>What are your questions?</a:t>
            </a:r>
          </a:p>
        </p:txBody>
      </p:sp>
      <p:sp>
        <p:nvSpPr>
          <p:cNvPr id="3" name="Subtitle 2"/>
          <p:cNvSpPr>
            <a:spLocks noGrp="1"/>
          </p:cNvSpPr>
          <p:nvPr>
            <p:ph type="subTitle" idx="1"/>
          </p:nvPr>
        </p:nvSpPr>
        <p:spPr>
          <a:xfrm>
            <a:off x="1524000" y="3181269"/>
            <a:ext cx="9144000" cy="848938"/>
          </a:xfrm>
        </p:spPr>
        <p:txBody>
          <a:bodyPr>
            <a:normAutofit/>
          </a:bodyPr>
          <a:lstStyle/>
          <a:p>
            <a:r>
              <a:rPr lang="en-US" sz="2800" dirty="0">
                <a:solidFill>
                  <a:schemeClr val="tx2"/>
                </a:solidFill>
              </a:rPr>
              <a:t>We’d like to know what’s on your mind.</a:t>
            </a:r>
          </a:p>
        </p:txBody>
      </p:sp>
    </p:spTree>
    <p:extLst>
      <p:ext uri="{BB962C8B-B14F-4D97-AF65-F5344CB8AC3E}">
        <p14:creationId xmlns:p14="http://schemas.microsoft.com/office/powerpoint/2010/main" val="3835085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1907"/>
            <a:ext cx="9144000" cy="1102940"/>
          </a:xfrm>
        </p:spPr>
        <p:txBody>
          <a:bodyPr/>
          <a:lstStyle/>
          <a:p>
            <a:r>
              <a:rPr lang="en-US" dirty="0"/>
              <a:t>Thank you for joining us!</a:t>
            </a:r>
          </a:p>
        </p:txBody>
      </p:sp>
      <p:sp>
        <p:nvSpPr>
          <p:cNvPr id="3" name="Subtitle 2"/>
          <p:cNvSpPr>
            <a:spLocks noGrp="1"/>
          </p:cNvSpPr>
          <p:nvPr>
            <p:ph type="subTitle" idx="1"/>
          </p:nvPr>
        </p:nvSpPr>
        <p:spPr>
          <a:xfrm>
            <a:off x="1524000" y="2956581"/>
            <a:ext cx="9144000" cy="2704632"/>
          </a:xfrm>
        </p:spPr>
        <p:txBody>
          <a:bodyPr>
            <a:noAutofit/>
          </a:bodyPr>
          <a:lstStyle/>
          <a:p>
            <a:pPr algn="l"/>
            <a:r>
              <a:rPr lang="en-US" sz="2800" dirty="0">
                <a:solidFill>
                  <a:srgbClr val="7030A0"/>
                </a:solidFill>
              </a:rPr>
              <a:t>Success is not a workshop and a box to check.  It’s daily work in your life.  Lean into it!</a:t>
            </a:r>
          </a:p>
          <a:p>
            <a:pPr algn="l"/>
            <a:endParaRPr lang="en-US" sz="2800" dirty="0">
              <a:solidFill>
                <a:srgbClr val="7030A0"/>
              </a:solidFill>
            </a:endParaRPr>
          </a:p>
        </p:txBody>
      </p:sp>
    </p:spTree>
    <p:extLst>
      <p:ext uri="{BB962C8B-B14F-4D97-AF65-F5344CB8AC3E}">
        <p14:creationId xmlns:p14="http://schemas.microsoft.com/office/powerpoint/2010/main" val="34009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rgbClr val="7030A0"/>
                </a:solidFill>
                <a:latin typeface="+mn-lt"/>
              </a:rPr>
              <a:t>Keep in Contact!</a:t>
            </a:r>
          </a:p>
        </p:txBody>
      </p:sp>
      <p:sp>
        <p:nvSpPr>
          <p:cNvPr id="3" name="Content Placeholder 2"/>
          <p:cNvSpPr>
            <a:spLocks noGrp="1"/>
          </p:cNvSpPr>
          <p:nvPr>
            <p:ph idx="1"/>
          </p:nvPr>
        </p:nvSpPr>
        <p:spPr/>
        <p:txBody>
          <a:bodyPr/>
          <a:lstStyle/>
          <a:p>
            <a:r>
              <a:rPr lang="en-US" b="1" dirty="0">
                <a:solidFill>
                  <a:srgbClr val="7030A0"/>
                </a:solidFill>
              </a:rPr>
              <a:t>Michael D. White</a:t>
            </a:r>
            <a:r>
              <a:rPr lang="en-US" dirty="0">
                <a:solidFill>
                  <a:srgbClr val="7030A0"/>
                </a:solidFill>
              </a:rPr>
              <a:t>—Technology Applications Coordinator for Enrollment Management at Slippery Rock University of Pennsylvania </a:t>
            </a:r>
            <a:r>
              <a:rPr lang="en-US" dirty="0">
                <a:hlinkClick r:id="rId2"/>
              </a:rPr>
              <a:t>michael.white@sru.edu</a:t>
            </a:r>
            <a:endParaRPr lang="en-US" dirty="0"/>
          </a:p>
          <a:p>
            <a:r>
              <a:rPr lang="en-US" b="1" dirty="0">
                <a:solidFill>
                  <a:srgbClr val="7030A0"/>
                </a:solidFill>
              </a:rPr>
              <a:t>Darryl W. Jones</a:t>
            </a:r>
            <a:r>
              <a:rPr lang="en-US" dirty="0">
                <a:solidFill>
                  <a:srgbClr val="7030A0"/>
                </a:solidFill>
              </a:rPr>
              <a:t>—Senior Associate Director of Admissions, Coordinator for Multicultural Admission, and Intercollegiate Athletics Liaison at Gettysburg College in PA                     </a:t>
            </a:r>
            <a:r>
              <a:rPr lang="en-US" dirty="0">
                <a:hlinkClick r:id="rId3"/>
              </a:rPr>
              <a:t>djones@gettysburg.edu</a:t>
            </a:r>
            <a:endParaRPr lang="en-US" dirty="0"/>
          </a:p>
          <a:p>
            <a:endParaRPr lang="en-US" dirty="0"/>
          </a:p>
          <a:p>
            <a:endParaRPr lang="en-US" dirty="0"/>
          </a:p>
        </p:txBody>
      </p:sp>
    </p:spTree>
    <p:extLst>
      <p:ext uri="{BB962C8B-B14F-4D97-AF65-F5344CB8AC3E}">
        <p14:creationId xmlns:p14="http://schemas.microsoft.com/office/powerpoint/2010/main" val="271096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335597"/>
            <a:ext cx="10515600" cy="5661026"/>
          </a:xfrm>
        </p:spPr>
        <p:txBody>
          <a:bodyPr>
            <a:normAutofit/>
          </a:bodyPr>
          <a:lstStyle/>
          <a:p>
            <a:pPr algn="ctr"/>
            <a:r>
              <a:rPr lang="en-US" sz="4400" b="1" dirty="0">
                <a:latin typeface="Calibri" charset="0"/>
              </a:rPr>
              <a:t>Please use the **Evaluation** link in the Chat area to complete the short survey.</a:t>
            </a:r>
          </a:p>
          <a:p>
            <a:pPr algn="ctr">
              <a:spcBef>
                <a:spcPts val="0"/>
              </a:spcBef>
            </a:pPr>
            <a:endParaRPr lang="en-US" b="1" dirty="0">
              <a:latin typeface="Calibri" charset="0"/>
            </a:endParaRPr>
          </a:p>
          <a:p>
            <a:pPr algn="ctr">
              <a:spcBef>
                <a:spcPts val="0"/>
              </a:spcBef>
            </a:pPr>
            <a:r>
              <a:rPr lang="en-US" b="1" dirty="0">
                <a:latin typeface="Calibri" charset="0"/>
              </a:rPr>
              <a:t>You can download the PPT documents from the Chat.</a:t>
            </a:r>
          </a:p>
          <a:p>
            <a:pPr algn="ctr">
              <a:spcBef>
                <a:spcPts val="0"/>
              </a:spcBef>
            </a:pPr>
            <a:r>
              <a:rPr lang="en-US" b="1" dirty="0">
                <a:latin typeface="Calibri" charset="0"/>
              </a:rPr>
              <a:t>This recording will be available on PACAC website in about a week!</a:t>
            </a:r>
          </a:p>
          <a:p>
            <a:pPr algn="ctr"/>
            <a:endParaRPr lang="en-US" dirty="0">
              <a:solidFill>
                <a:srgbClr val="7A5BB5"/>
              </a:solidFill>
              <a:latin typeface="Calibri" charset="0"/>
            </a:endParaRPr>
          </a:p>
          <a:p>
            <a:pPr marL="0" lvl="0" indent="0" algn="ctr">
              <a:lnSpc>
                <a:spcPct val="115000"/>
              </a:lnSpc>
              <a:spcBef>
                <a:spcPts val="0"/>
              </a:spcBef>
              <a:buClr>
                <a:schemeClr val="dk1"/>
              </a:buClr>
              <a:buSzPts val="1100"/>
              <a:buNone/>
            </a:pPr>
            <a:r>
              <a:rPr lang="en-US" b="1" dirty="0">
                <a:solidFill>
                  <a:srgbClr val="7A5BB5"/>
                </a:solidFill>
              </a:rPr>
              <a:t>SAVE THE DATE!</a:t>
            </a:r>
          </a:p>
          <a:p>
            <a:pPr marL="0" lvl="0" indent="0" algn="ctr">
              <a:lnSpc>
                <a:spcPct val="115000"/>
              </a:lnSpc>
              <a:spcBef>
                <a:spcPts val="0"/>
              </a:spcBef>
              <a:buClr>
                <a:schemeClr val="dk1"/>
              </a:buClr>
              <a:buSzPts val="1100"/>
              <a:buNone/>
            </a:pPr>
            <a:r>
              <a:rPr lang="en-US" b="1" dirty="0">
                <a:solidFill>
                  <a:srgbClr val="7A5BB5"/>
                </a:solidFill>
              </a:rPr>
              <a:t>Promoting Inclusivity &amp; Equity, Lunch &amp; Learn Series</a:t>
            </a:r>
            <a:r>
              <a:rPr lang="en-US" b="1" dirty="0">
                <a:solidFill>
                  <a:schemeClr val="dk1"/>
                </a:solidFill>
              </a:rPr>
              <a:t> </a:t>
            </a:r>
            <a:endParaRPr lang="en-US" dirty="0">
              <a:solidFill>
                <a:srgbClr val="7A5BB5"/>
              </a:solidFill>
              <a:ea typeface="Calibri"/>
              <a:cs typeface="Calibri"/>
              <a:sym typeface="Calibri"/>
            </a:endParaRPr>
          </a:p>
          <a:p>
            <a:pPr marL="0" lvl="0" indent="0" algn="ctr">
              <a:lnSpc>
                <a:spcPct val="115000"/>
              </a:lnSpc>
              <a:spcBef>
                <a:spcPts val="0"/>
              </a:spcBef>
              <a:buClr>
                <a:schemeClr val="dk1"/>
              </a:buClr>
              <a:buSzPts val="1100"/>
              <a:buNone/>
            </a:pPr>
            <a:r>
              <a:rPr lang="en-US" dirty="0">
                <a:solidFill>
                  <a:srgbClr val="7A5BB5"/>
                </a:solidFill>
                <a:ea typeface="Calibri"/>
                <a:cs typeface="Calibri"/>
                <a:sym typeface="Calibri"/>
              </a:rPr>
              <a:t>4th Session: Tuesday, December 15</a:t>
            </a:r>
            <a:r>
              <a:rPr lang="en-US" sz="4400" baseline="30000" dirty="0">
                <a:solidFill>
                  <a:srgbClr val="7A5BB5"/>
                </a:solidFill>
                <a:ea typeface="Calibri"/>
                <a:cs typeface="Calibri"/>
                <a:sym typeface="Calibri"/>
              </a:rPr>
              <a:t>th</a:t>
            </a:r>
            <a:r>
              <a:rPr lang="en-US" dirty="0">
                <a:solidFill>
                  <a:srgbClr val="7A5BB5"/>
                </a:solidFill>
                <a:ea typeface="Calibri"/>
                <a:cs typeface="Calibri"/>
                <a:sym typeface="Calibri"/>
              </a:rPr>
              <a:t> at 12pm</a:t>
            </a:r>
          </a:p>
          <a:p>
            <a:pPr marL="0" lvl="0" indent="0" algn="ctr">
              <a:lnSpc>
                <a:spcPct val="115000"/>
              </a:lnSpc>
              <a:spcBef>
                <a:spcPts val="0"/>
              </a:spcBef>
              <a:buClr>
                <a:schemeClr val="dk1"/>
              </a:buClr>
              <a:buSzPts val="1100"/>
              <a:buNone/>
            </a:pPr>
            <a:r>
              <a:rPr lang="en-US" dirty="0">
                <a:solidFill>
                  <a:srgbClr val="7A5BB5"/>
                </a:solidFill>
                <a:ea typeface="Calibri"/>
                <a:cs typeface="Calibri"/>
                <a:sym typeface="Calibri"/>
              </a:rPr>
              <a:t>New topics offered 3</a:t>
            </a:r>
            <a:r>
              <a:rPr lang="en-US" baseline="30000" dirty="0">
                <a:solidFill>
                  <a:srgbClr val="7A5BB5"/>
                </a:solidFill>
                <a:ea typeface="Calibri"/>
                <a:cs typeface="Calibri"/>
                <a:sym typeface="Calibri"/>
              </a:rPr>
              <a:t>rd</a:t>
            </a:r>
            <a:r>
              <a:rPr lang="en-US" dirty="0">
                <a:solidFill>
                  <a:srgbClr val="7A5BB5"/>
                </a:solidFill>
                <a:ea typeface="Calibri"/>
                <a:cs typeface="Calibri"/>
                <a:sym typeface="Calibri"/>
              </a:rPr>
              <a:t> Tuesday of every month in 2021!</a:t>
            </a:r>
          </a:p>
          <a:p>
            <a:pPr marL="0" lvl="0" indent="0" algn="ctr">
              <a:lnSpc>
                <a:spcPct val="115000"/>
              </a:lnSpc>
              <a:spcBef>
                <a:spcPts val="0"/>
              </a:spcBef>
              <a:buClr>
                <a:schemeClr val="dk1"/>
              </a:buClr>
              <a:buSzPts val="1100"/>
              <a:buNone/>
            </a:pPr>
            <a:r>
              <a:rPr lang="en-US" b="1" u="sng" dirty="0">
                <a:solidFill>
                  <a:schemeClr val="hlink"/>
                </a:solidFill>
                <a:ea typeface="Calibri"/>
                <a:cs typeface="Calibri"/>
                <a:sym typeface="Calibri"/>
                <a:hlinkClick r:id="rId2"/>
              </a:rPr>
              <a:t>https://pacac.memberclicks.net/online-workshops</a:t>
            </a:r>
            <a:endParaRPr lang="en-US" b="1" u="sng" dirty="0">
              <a:solidFill>
                <a:schemeClr val="hlink"/>
              </a:solidFill>
              <a:ea typeface="Calibri"/>
              <a:cs typeface="Calibri"/>
              <a:sym typeface="Calibri"/>
            </a:endParaRPr>
          </a:p>
          <a:p>
            <a:pPr algn="ctr"/>
            <a:endParaRPr lang="en-US" dirty="0">
              <a:solidFill>
                <a:srgbClr val="7A5BB5"/>
              </a:solidFill>
              <a:latin typeface="Calibri" charset="0"/>
            </a:endParaRPr>
          </a:p>
          <a:p>
            <a:pPr algn="ctr"/>
            <a:endParaRPr lang="en-US" dirty="0"/>
          </a:p>
        </p:txBody>
      </p:sp>
    </p:spTree>
    <p:extLst>
      <p:ext uri="{BB962C8B-B14F-4D97-AF65-F5344CB8AC3E}">
        <p14:creationId xmlns:p14="http://schemas.microsoft.com/office/powerpoint/2010/main" val="249133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51C3A2DF-7715-4C4A-BAEC-932729FCDC86}"/>
              </a:ext>
            </a:extLst>
          </p:cNvPr>
          <p:cNvSpPr>
            <a:spLocks noGrp="1"/>
          </p:cNvSpPr>
          <p:nvPr>
            <p:ph type="title"/>
          </p:nvPr>
        </p:nvSpPr>
        <p:spPr>
          <a:xfrm>
            <a:off x="2016515" y="1840230"/>
            <a:ext cx="7856356" cy="3859455"/>
          </a:xfrm>
        </p:spPr>
        <p:txBody>
          <a:bodyPr>
            <a:noAutofit/>
          </a:bodyPr>
          <a:lstStyle/>
          <a:p>
            <a:r>
              <a:rPr lang="en-US" sz="3177" dirty="0"/>
              <a:t>As with all PACAC Presentations, the inclusion of any presenter or content is not an endorsement by PACAC or any of its representatives. </a:t>
            </a:r>
          </a:p>
        </p:txBody>
      </p:sp>
      <p:pic>
        <p:nvPicPr>
          <p:cNvPr id="3" name="Picture 2" descr="Screen Shot 2020-04-06 at 6.41.59 PM.png"/>
          <p:cNvPicPr>
            <a:picLocks noChangeAspect="1"/>
          </p:cNvPicPr>
          <p:nvPr/>
        </p:nvPicPr>
        <p:blipFill>
          <a:blip r:embed="rId3"/>
          <a:stretch>
            <a:fillRect/>
          </a:stretch>
        </p:blipFill>
        <p:spPr>
          <a:xfrm>
            <a:off x="8018929" y="5759270"/>
            <a:ext cx="2292724" cy="933631"/>
          </a:xfrm>
          <a:prstGeom prst="rect">
            <a:avLst/>
          </a:prstGeom>
        </p:spPr>
      </p:pic>
      <p:sp>
        <p:nvSpPr>
          <p:cNvPr id="4" name="Title 1"/>
          <p:cNvSpPr txBox="1">
            <a:spLocks/>
          </p:cNvSpPr>
          <p:nvPr/>
        </p:nvSpPr>
        <p:spPr>
          <a:xfrm>
            <a:off x="1885318" y="1694298"/>
            <a:ext cx="7987553" cy="914400"/>
          </a:xfrm>
          <a:prstGeom prst="rect">
            <a:avLst/>
          </a:prstGeom>
        </p:spPr>
        <p:txBody>
          <a:bodyPr vert="horz" lIns="80682" tIns="40341" rIns="80682" bIns="40341" rtlCol="0" anchor="ctr">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defRPr/>
            </a:pPr>
            <a:r>
              <a:rPr lang="en-US" sz="4000" b="1" dirty="0">
                <a:solidFill>
                  <a:srgbClr val="65428A"/>
                </a:solidFill>
                <a:latin typeface="+mn-lt"/>
              </a:rPr>
              <a:t>Reminder</a:t>
            </a:r>
          </a:p>
        </p:txBody>
      </p:sp>
    </p:spTree>
    <p:extLst>
      <p:ext uri="{BB962C8B-B14F-4D97-AF65-F5344CB8AC3E}">
        <p14:creationId xmlns:p14="http://schemas.microsoft.com/office/powerpoint/2010/main" val="234142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48FD-A357-0345-9325-E0065548580A}"/>
              </a:ext>
            </a:extLst>
          </p:cNvPr>
          <p:cNvSpPr>
            <a:spLocks noGrp="1"/>
          </p:cNvSpPr>
          <p:nvPr>
            <p:ph type="title"/>
          </p:nvPr>
        </p:nvSpPr>
        <p:spPr>
          <a:xfrm>
            <a:off x="789709" y="831273"/>
            <a:ext cx="11006051" cy="788384"/>
          </a:xfrm>
        </p:spPr>
        <p:txBody>
          <a:bodyPr>
            <a:noAutofit/>
          </a:bodyPr>
          <a:lstStyle/>
          <a:p>
            <a:pPr algn="ctr"/>
            <a:r>
              <a:rPr lang="en-US" sz="4000" b="1" dirty="0">
                <a:solidFill>
                  <a:srgbClr val="7030A0"/>
                </a:solidFill>
                <a:latin typeface="+mn-lt"/>
              </a:rPr>
              <a:t>Promoting</a:t>
            </a:r>
            <a:r>
              <a:rPr lang="en-US" sz="4000" b="1" dirty="0">
                <a:solidFill>
                  <a:srgbClr val="7030A0"/>
                </a:solidFill>
              </a:rPr>
              <a:t> </a:t>
            </a:r>
            <a:r>
              <a:rPr lang="en-US" sz="4000" b="1" dirty="0">
                <a:solidFill>
                  <a:srgbClr val="7030A0"/>
                </a:solidFill>
                <a:latin typeface="+mn-lt"/>
              </a:rPr>
              <a:t>Inclusivity &amp; Equity Lunch &amp; Learn III</a:t>
            </a:r>
            <a:br>
              <a:rPr lang="en-US" sz="4000" b="1" dirty="0">
                <a:solidFill>
                  <a:srgbClr val="7030A0"/>
                </a:solidFill>
              </a:rPr>
            </a:br>
            <a:r>
              <a:rPr lang="en-US" sz="4000" b="1" dirty="0">
                <a:solidFill>
                  <a:srgbClr val="7030A0"/>
                </a:solidFill>
                <a:latin typeface="+mn-lt"/>
              </a:rPr>
              <a:t>November 17, 2020</a:t>
            </a:r>
          </a:p>
        </p:txBody>
      </p:sp>
      <p:pic>
        <p:nvPicPr>
          <p:cNvPr id="1026" name="Picture 2" descr="Free Inclusive Cliparts, Download Free Clip Art, Free Clip Art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4" y="2297112"/>
            <a:ext cx="6170409" cy="3011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ity in Philanthropy · Giving Com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2297112"/>
            <a:ext cx="5359732" cy="301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9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02A-2880-554C-9E50-7A10E96ED877}"/>
              </a:ext>
            </a:extLst>
          </p:cNvPr>
          <p:cNvSpPr>
            <a:spLocks noGrp="1"/>
          </p:cNvSpPr>
          <p:nvPr>
            <p:ph type="title"/>
          </p:nvPr>
        </p:nvSpPr>
        <p:spPr/>
        <p:txBody>
          <a:bodyPr>
            <a:normAutofit fontScale="90000"/>
          </a:bodyPr>
          <a:lstStyle/>
          <a:p>
            <a:r>
              <a:rPr lang="en-US" dirty="0"/>
              <a:t>Presenters</a:t>
            </a:r>
          </a:p>
        </p:txBody>
      </p:sp>
      <p:sp>
        <p:nvSpPr>
          <p:cNvPr id="3" name="Content Placeholder 2">
            <a:extLst>
              <a:ext uri="{FF2B5EF4-FFF2-40B4-BE49-F238E27FC236}">
                <a16:creationId xmlns:a16="http://schemas.microsoft.com/office/drawing/2014/main" id="{7F0F999F-895D-D840-86D7-6D9ECC0A8279}"/>
              </a:ext>
            </a:extLst>
          </p:cNvPr>
          <p:cNvSpPr>
            <a:spLocks noGrp="1"/>
          </p:cNvSpPr>
          <p:nvPr>
            <p:ph idx="1"/>
          </p:nvPr>
        </p:nvSpPr>
        <p:spPr/>
        <p:txBody>
          <a:bodyPr/>
          <a:lstStyle/>
          <a:p>
            <a:r>
              <a:rPr lang="en-US" dirty="0">
                <a:solidFill>
                  <a:srgbClr val="7030A0"/>
                </a:solidFill>
              </a:rPr>
              <a:t>Darryl Jones, Gettysburg College in PA </a:t>
            </a:r>
          </a:p>
          <a:p>
            <a:endParaRPr lang="en-US" dirty="0">
              <a:solidFill>
                <a:srgbClr val="7030A0"/>
              </a:solidFill>
            </a:endParaRPr>
          </a:p>
          <a:p>
            <a:r>
              <a:rPr lang="en-US" dirty="0">
                <a:solidFill>
                  <a:srgbClr val="7030A0"/>
                </a:solidFill>
              </a:rPr>
              <a:t>Michael White, Slippery Rock University of Pennsylvania </a:t>
            </a:r>
          </a:p>
          <a:p>
            <a:pPr marL="0" indent="0">
              <a:buNone/>
            </a:pPr>
            <a:endParaRPr lang="en-US" dirty="0"/>
          </a:p>
        </p:txBody>
      </p:sp>
    </p:spTree>
    <p:extLst>
      <p:ext uri="{BB962C8B-B14F-4D97-AF65-F5344CB8AC3E}">
        <p14:creationId xmlns:p14="http://schemas.microsoft.com/office/powerpoint/2010/main" val="58843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subTitle" idx="1"/>
          </p:nvPr>
        </p:nvSpPr>
        <p:spPr>
          <a:xfrm>
            <a:off x="336175" y="2716304"/>
            <a:ext cx="11658601" cy="3186955"/>
          </a:xfrm>
        </p:spPr>
        <p:txBody>
          <a:bodyPr>
            <a:noAutofit/>
          </a:bodyPr>
          <a:lstStyle/>
          <a:p>
            <a:pPr marL="342900" marR="0" lvl="0" indent="-342900" algn="l">
              <a:spcBef>
                <a:spcPts val="0"/>
              </a:spcBef>
              <a:spcAft>
                <a:spcPts val="0"/>
              </a:spcAft>
              <a:buSzPts val="1000"/>
              <a:buFont typeface="Symbol" panose="05050102010706020507" pitchFamily="18" charset="2"/>
              <a:buChar char=""/>
              <a:tabLst>
                <a:tab pos="457200" algn="l"/>
              </a:tabLst>
            </a:pPr>
            <a:r>
              <a:rPr lang="en-US" sz="3600" dirty="0">
                <a:solidFill>
                  <a:schemeClr val="tx2"/>
                </a:solidFill>
                <a:ea typeface="Times New Roman" panose="02020603050405020304" pitchFamily="18" charset="0"/>
              </a:rPr>
              <a:t>We hear the words often.  What do they mean?  </a:t>
            </a:r>
            <a:endParaRPr lang="en-US" sz="3600" dirty="0">
              <a:solidFill>
                <a:schemeClr val="tx2"/>
              </a:solidFill>
              <a:ea typeface="Calibri" panose="020F0502020204030204" pitchFamily="34" charset="0"/>
            </a:endParaRPr>
          </a:p>
          <a:p>
            <a:pPr marL="342900" marR="0" lvl="0" indent="-342900" algn="l">
              <a:spcBef>
                <a:spcPts val="0"/>
              </a:spcBef>
              <a:spcAft>
                <a:spcPts val="0"/>
              </a:spcAft>
              <a:buSzPts val="1000"/>
              <a:buFont typeface="Symbol" panose="05050102010706020507" pitchFamily="18" charset="2"/>
              <a:buChar char=""/>
              <a:tabLst>
                <a:tab pos="457200" algn="l"/>
              </a:tabLst>
            </a:pPr>
            <a:r>
              <a:rPr lang="en-US" sz="3600" dirty="0">
                <a:solidFill>
                  <a:schemeClr val="tx2"/>
                </a:solidFill>
                <a:ea typeface="Times New Roman" panose="02020603050405020304" pitchFamily="18" charset="0"/>
              </a:rPr>
              <a:t>How do we make it part of our life, and not just a workshop?</a:t>
            </a:r>
            <a:endParaRPr lang="en-US" sz="3600" dirty="0">
              <a:solidFill>
                <a:schemeClr val="tx2"/>
              </a:solidFill>
              <a:ea typeface="Calibri" panose="020F0502020204030204" pitchFamily="34" charset="0"/>
            </a:endParaRPr>
          </a:p>
          <a:p>
            <a:pPr marL="342900" marR="0" lvl="0" indent="-342900" algn="l">
              <a:spcBef>
                <a:spcPts val="0"/>
              </a:spcBef>
              <a:spcAft>
                <a:spcPts val="0"/>
              </a:spcAft>
              <a:buSzPts val="1000"/>
              <a:buFont typeface="Symbol" panose="05050102010706020507" pitchFamily="18" charset="2"/>
              <a:buChar char=""/>
              <a:tabLst>
                <a:tab pos="457200" algn="l"/>
              </a:tabLst>
            </a:pPr>
            <a:r>
              <a:rPr lang="en-US" sz="3600" dirty="0">
                <a:solidFill>
                  <a:schemeClr val="tx2"/>
                </a:solidFill>
                <a:ea typeface="Times New Roman" panose="02020603050405020304" pitchFamily="18" charset="0"/>
              </a:rPr>
              <a:t>What are some opportunities we can implement in our offices?</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3600" dirty="0">
                <a:solidFill>
                  <a:schemeClr val="tx2"/>
                </a:solidFill>
                <a:ea typeface="Calibri" panose="020F0502020204030204" pitchFamily="34" charset="0"/>
              </a:rPr>
              <a:t>Why is it so important?</a:t>
            </a:r>
          </a:p>
          <a:p>
            <a:pPr marL="0" marR="0" lvl="0" indent="0" algn="l">
              <a:spcBef>
                <a:spcPts val="0"/>
              </a:spcBef>
              <a:spcAft>
                <a:spcPts val="0"/>
              </a:spcAft>
              <a:buSzPts val="1000"/>
              <a:buNone/>
              <a:tabLst>
                <a:tab pos="457200" algn="l"/>
              </a:tabLst>
            </a:pPr>
            <a:endParaRPr lang="en-US" dirty="0">
              <a:ea typeface="Calibri" panose="020F0502020204030204" pitchFamily="34" charset="0"/>
            </a:endParaRPr>
          </a:p>
          <a:p>
            <a:pPr marL="0" indent="0" algn="l">
              <a:buNone/>
            </a:pPr>
            <a:endParaRPr lang="en-US" dirty="0"/>
          </a:p>
        </p:txBody>
      </p:sp>
      <p:sp>
        <p:nvSpPr>
          <p:cNvPr id="8" name="Title 7"/>
          <p:cNvSpPr>
            <a:spLocks noGrp="1"/>
          </p:cNvSpPr>
          <p:nvPr>
            <p:ph type="ctrTitle"/>
          </p:nvPr>
        </p:nvSpPr>
        <p:spPr>
          <a:xfrm>
            <a:off x="1499348" y="1805883"/>
            <a:ext cx="9144000" cy="870081"/>
          </a:xfrm>
        </p:spPr>
        <p:txBody>
          <a:bodyPr>
            <a:noAutofit/>
          </a:bodyPr>
          <a:lstStyle/>
          <a:p>
            <a:r>
              <a:rPr lang="en-US" dirty="0"/>
              <a:t>What is Inclusion? Equity?</a:t>
            </a:r>
          </a:p>
        </p:txBody>
      </p:sp>
    </p:spTree>
    <p:extLst>
      <p:ext uri="{BB962C8B-B14F-4D97-AF65-F5344CB8AC3E}">
        <p14:creationId xmlns:p14="http://schemas.microsoft.com/office/powerpoint/2010/main" val="2088380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190" y="1775012"/>
            <a:ext cx="11224260" cy="1454056"/>
          </a:xfrm>
        </p:spPr>
        <p:txBody>
          <a:bodyPr>
            <a:noAutofit/>
          </a:bodyPr>
          <a:lstStyle/>
          <a:p>
            <a:r>
              <a:rPr lang="en-US" sz="5400" dirty="0">
                <a:solidFill>
                  <a:srgbClr val="463583"/>
                </a:solidFill>
              </a:rPr>
              <a:t>Why do WE Care?</a:t>
            </a:r>
            <a:endParaRPr lang="en-US" sz="5400" dirty="0"/>
          </a:p>
        </p:txBody>
      </p:sp>
      <p:sp>
        <p:nvSpPr>
          <p:cNvPr id="3" name="Subtitle 2"/>
          <p:cNvSpPr>
            <a:spLocks noGrp="1"/>
          </p:cNvSpPr>
          <p:nvPr>
            <p:ph type="subTitle" idx="1"/>
          </p:nvPr>
        </p:nvSpPr>
        <p:spPr>
          <a:xfrm>
            <a:off x="674370" y="3281083"/>
            <a:ext cx="10927080" cy="2339788"/>
          </a:xfrm>
        </p:spPr>
        <p:txBody>
          <a:bodyPr>
            <a:normAutofit/>
          </a:bodyPr>
          <a:lstStyle/>
          <a:p>
            <a:r>
              <a:rPr lang="en-US" sz="4400" dirty="0">
                <a:solidFill>
                  <a:schemeClr val="tx2"/>
                </a:solidFill>
              </a:rPr>
              <a:t>Let’s see why YOU care in the chat!</a:t>
            </a:r>
          </a:p>
        </p:txBody>
      </p:sp>
    </p:spTree>
    <p:extLst>
      <p:ext uri="{BB962C8B-B14F-4D97-AF65-F5344CB8AC3E}">
        <p14:creationId xmlns:p14="http://schemas.microsoft.com/office/powerpoint/2010/main" val="391730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615" y="1265368"/>
            <a:ext cx="9970770" cy="1297398"/>
          </a:xfrm>
        </p:spPr>
        <p:txBody>
          <a:bodyPr>
            <a:noAutofit/>
          </a:bodyPr>
          <a:lstStyle/>
          <a:p>
            <a:br>
              <a:rPr lang="en-US" dirty="0"/>
            </a:br>
            <a:r>
              <a:rPr lang="en-US" sz="4400" b="0" dirty="0"/>
              <a:t>Let’s Share in Breakout Rooms!</a:t>
            </a:r>
          </a:p>
        </p:txBody>
      </p:sp>
      <p:sp>
        <p:nvSpPr>
          <p:cNvPr id="3" name="Subtitle 2"/>
          <p:cNvSpPr>
            <a:spLocks noGrp="1"/>
          </p:cNvSpPr>
          <p:nvPr>
            <p:ph type="subTitle" idx="1"/>
          </p:nvPr>
        </p:nvSpPr>
        <p:spPr>
          <a:xfrm>
            <a:off x="763904" y="2803469"/>
            <a:ext cx="11069507" cy="3583884"/>
          </a:xfrm>
        </p:spPr>
        <p:txBody>
          <a:bodyPr>
            <a:noAutofit/>
          </a:bodyPr>
          <a:lstStyle/>
          <a:p>
            <a:pPr marL="342900" indent="-342900" algn="l">
              <a:buFont typeface="Arial" panose="020B0604020202020204" pitchFamily="34" charset="0"/>
              <a:buChar char="•"/>
            </a:pPr>
            <a:r>
              <a:rPr lang="en-US" sz="2800" dirty="0">
                <a:solidFill>
                  <a:schemeClr val="tx2"/>
                </a:solidFill>
              </a:rPr>
              <a:t>You will be divided into breakout of approximate equal size, and your group will remain the same.</a:t>
            </a:r>
          </a:p>
          <a:p>
            <a:pPr marL="342900" indent="-342900" algn="l">
              <a:buFont typeface="Arial" panose="020B0604020202020204" pitchFamily="34" charset="0"/>
              <a:buChar char="•"/>
            </a:pPr>
            <a:r>
              <a:rPr lang="en-US" sz="2800" dirty="0">
                <a:solidFill>
                  <a:srgbClr val="7030A0"/>
                </a:solidFill>
              </a:rPr>
              <a:t>Please pay attention to your breakout room number</a:t>
            </a:r>
            <a:r>
              <a:rPr lang="en-US" sz="2800" dirty="0"/>
              <a:t>.</a:t>
            </a:r>
          </a:p>
          <a:p>
            <a:pPr marL="342900" indent="-342900" algn="l">
              <a:buFont typeface="Arial" panose="020B0604020202020204" pitchFamily="34" charset="0"/>
              <a:buChar char="•"/>
            </a:pPr>
            <a:r>
              <a:rPr lang="en-US" sz="2800" dirty="0">
                <a:solidFill>
                  <a:schemeClr val="tx2"/>
                </a:solidFill>
              </a:rPr>
              <a:t>We’ll ask each room to pick a representative that will share with the entire group some of the highlights of your discussion.</a:t>
            </a:r>
          </a:p>
          <a:p>
            <a:pPr marL="342900" indent="-342900" algn="l">
              <a:buFont typeface="Arial" panose="020B0604020202020204" pitchFamily="34" charset="0"/>
              <a:buChar char="•"/>
            </a:pPr>
            <a:r>
              <a:rPr lang="en-US" sz="2800" dirty="0">
                <a:solidFill>
                  <a:schemeClr val="tx2"/>
                </a:solidFill>
              </a:rPr>
              <a:t>We encourage you to have your camera on and really lean in to these conversations!</a:t>
            </a:r>
          </a:p>
        </p:txBody>
      </p:sp>
    </p:spTree>
    <p:extLst>
      <p:ext uri="{BB962C8B-B14F-4D97-AF65-F5344CB8AC3E}">
        <p14:creationId xmlns:p14="http://schemas.microsoft.com/office/powerpoint/2010/main" val="341888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615" y="1653988"/>
            <a:ext cx="9970770" cy="1297398"/>
          </a:xfrm>
        </p:spPr>
        <p:txBody>
          <a:bodyPr>
            <a:noAutofit/>
          </a:bodyPr>
          <a:lstStyle/>
          <a:p>
            <a:br>
              <a:rPr lang="en-US" dirty="0"/>
            </a:br>
            <a:r>
              <a:rPr lang="en-US" sz="6600" dirty="0"/>
              <a:t>Question 1</a:t>
            </a:r>
          </a:p>
        </p:txBody>
      </p:sp>
      <p:sp>
        <p:nvSpPr>
          <p:cNvPr id="3" name="Subtitle 2"/>
          <p:cNvSpPr>
            <a:spLocks noGrp="1"/>
          </p:cNvSpPr>
          <p:nvPr>
            <p:ph type="subTitle" idx="1"/>
          </p:nvPr>
        </p:nvSpPr>
        <p:spPr>
          <a:xfrm>
            <a:off x="718184" y="2460569"/>
            <a:ext cx="11069507" cy="3583884"/>
          </a:xfrm>
        </p:spPr>
        <p:txBody>
          <a:bodyPr>
            <a:noAutofit/>
          </a:bodyPr>
          <a:lstStyle/>
          <a:p>
            <a:pPr algn="l"/>
            <a:endParaRPr lang="en-US" sz="4400" dirty="0">
              <a:solidFill>
                <a:schemeClr val="tx2"/>
              </a:solidFill>
            </a:endParaRPr>
          </a:p>
          <a:p>
            <a:pPr algn="l"/>
            <a:r>
              <a:rPr lang="en-US" sz="4400" dirty="0">
                <a:solidFill>
                  <a:schemeClr val="tx2"/>
                </a:solidFill>
              </a:rPr>
              <a:t>If you are truly working on DEI, how do you integrate it into your professional life? For example: How many events (pre-</a:t>
            </a:r>
            <a:r>
              <a:rPr lang="en-US" sz="4400" dirty="0" err="1">
                <a:solidFill>
                  <a:schemeClr val="tx2"/>
                </a:solidFill>
              </a:rPr>
              <a:t>Covid</a:t>
            </a:r>
            <a:r>
              <a:rPr lang="en-US" sz="4400" dirty="0">
                <a:solidFill>
                  <a:schemeClr val="tx2"/>
                </a:solidFill>
              </a:rPr>
              <a:t> OR virtually) do you attend for groups with which you do not share a cultural identity?</a:t>
            </a:r>
          </a:p>
          <a:p>
            <a:pPr marL="342900" indent="-342900" algn="l">
              <a:buFont typeface="Arial" panose="020B0604020202020204" pitchFamily="34" charset="0"/>
              <a:buChar char="•"/>
            </a:pPr>
            <a:endParaRPr lang="en-US" sz="2800" dirty="0">
              <a:solidFill>
                <a:schemeClr val="tx2"/>
              </a:solidFill>
            </a:endParaRPr>
          </a:p>
        </p:txBody>
      </p:sp>
    </p:spTree>
    <p:extLst>
      <p:ext uri="{BB962C8B-B14F-4D97-AF65-F5344CB8AC3E}">
        <p14:creationId xmlns:p14="http://schemas.microsoft.com/office/powerpoint/2010/main" val="1111636680"/>
      </p:ext>
    </p:extLst>
  </p:cSld>
  <p:clrMapOvr>
    <a:masterClrMapping/>
  </p:clrMapOvr>
</p:sld>
</file>

<file path=ppt/theme/theme1.xml><?xml version="1.0" encoding="utf-8"?>
<a:theme xmlns:a="http://schemas.openxmlformats.org/drawingml/2006/main" name="PACAC Master Open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CAC ppt template.potx" id="{A550FA42-2F73-44E5-8000-597C4E9F942E}" vid="{BF9C820A-0AAB-4478-9510-DDFE6041942C}"/>
    </a:ext>
  </a:extLst>
</a:theme>
</file>

<file path=ppt/theme/theme2.xml><?xml version="1.0" encoding="utf-8"?>
<a:theme xmlns:a="http://schemas.openxmlformats.org/drawingml/2006/main" name="PACAC Body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CAC ppt template.potx" id="{A550FA42-2F73-44E5-8000-597C4E9F942E}" vid="{3B7EA005-F50D-4652-B759-2F519F742E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PACAC ppt template</Template>
  <TotalTime>502</TotalTime>
  <Words>1342</Words>
  <Application>Microsoft Macintosh PowerPoint</Application>
  <PresentationFormat>Widescreen</PresentationFormat>
  <Paragraphs>117</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Symbol</vt:lpstr>
      <vt:lpstr>Times New Roman</vt:lpstr>
      <vt:lpstr>PACAC Master Opening Slides</vt:lpstr>
      <vt:lpstr>PACAC Body Slides</vt:lpstr>
      <vt:lpstr>WELCOME!</vt:lpstr>
      <vt:lpstr>PowerPoint Presentation</vt:lpstr>
      <vt:lpstr>As with all PACAC Presentations, the inclusion of any presenter or content is not an endorsement by PACAC or any of its representatives. </vt:lpstr>
      <vt:lpstr>Promoting Inclusivity &amp; Equity Lunch &amp; Learn III November 17, 2020</vt:lpstr>
      <vt:lpstr>Presenters</vt:lpstr>
      <vt:lpstr>What is Inclusion? Equity?</vt:lpstr>
      <vt:lpstr>Why do WE Care?</vt:lpstr>
      <vt:lpstr> Let’s Share in Breakout Rooms!</vt:lpstr>
      <vt:lpstr> Question 1</vt:lpstr>
      <vt:lpstr> Share Your Thoughts</vt:lpstr>
      <vt:lpstr> Question 2</vt:lpstr>
      <vt:lpstr>Share Your Thoughts</vt:lpstr>
      <vt:lpstr> Question 3</vt:lpstr>
      <vt:lpstr> Share Your Thoughts</vt:lpstr>
      <vt:lpstr> Privilege</vt:lpstr>
      <vt:lpstr>Truth from Maya Angelou</vt:lpstr>
      <vt:lpstr>Know the difference…</vt:lpstr>
      <vt:lpstr>Micro?  Macro?</vt:lpstr>
      <vt:lpstr>Opportunities and Clarity</vt:lpstr>
      <vt:lpstr> Doing The Work</vt:lpstr>
      <vt:lpstr>Make a Plan</vt:lpstr>
      <vt:lpstr>Read More, Learn More</vt:lpstr>
      <vt:lpstr>What are your questions?</vt:lpstr>
      <vt:lpstr>Thank you for joining us!</vt:lpstr>
      <vt:lpstr>Keep in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Cassell</dc:creator>
  <cp:lastModifiedBy>Microsoft Office User</cp:lastModifiedBy>
  <cp:revision>43</cp:revision>
  <dcterms:created xsi:type="dcterms:W3CDTF">2020-06-25T19:34:09Z</dcterms:created>
  <dcterms:modified xsi:type="dcterms:W3CDTF">2020-11-17T17:07:33Z</dcterms:modified>
</cp:coreProperties>
</file>