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124" name="Google Shape;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130" name="Google Shape;1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83b529ca6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83b529ca6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a83b529ca6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81" name="Google Shape;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87" name="Google Shape;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132eef4a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93" name="Google Shape;93;gb132eef4a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Sofia &amp; Candace</a:t>
            </a:r>
            <a:endParaRPr/>
          </a:p>
        </p:txBody>
      </p:sp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CAC Title Slides" type="title">
  <p:cSld name="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ctrTitle"/>
          </p:nvPr>
        </p:nvSpPr>
        <p:spPr>
          <a:xfrm>
            <a:off x="1524000" y="1738647"/>
            <a:ext cx="9144000" cy="1771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38200" y="2665927"/>
            <a:ext cx="10250510" cy="3065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CAC Title Slides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1524000" y="1738647"/>
            <a:ext cx="9144000" cy="1771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872291" y="5736835"/>
            <a:ext cx="1993444" cy="57506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428A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6542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838200" y="2665927"/>
            <a:ext cx="10250510" cy="3065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76520" y="388443"/>
            <a:ext cx="3438960" cy="109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89096" y="5971830"/>
            <a:ext cx="1948800" cy="56218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63525" cap="rnd" cmpd="sng">
            <a:solidFill>
              <a:srgbClr val="6542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cac.org/government-relations-committee" TargetMode="External"/><Relationship Id="rId7" Type="http://schemas.openxmlformats.org/officeDocument/2006/relationships/hyperlink" Target="https://www.usa.gov/elected-officia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legis.state.pa.us/cfdocs/legis/home/findyourlegislator/" TargetMode="External"/><Relationship Id="rId5" Type="http://schemas.openxmlformats.org/officeDocument/2006/relationships/hyperlink" Target="https://docs.google.com/document/d/15NZgdMjnslOvUjjpXSj2Zeuq1_x-0XdXTZcP6qw3Wns/edit" TargetMode="External"/><Relationship Id="rId4" Type="http://schemas.openxmlformats.org/officeDocument/2006/relationships/hyperlink" Target="https://www.pacac.org/ALC-Progra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acac.memberclicks.net/online-workshop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838200" y="250825"/>
            <a:ext cx="10515600" cy="8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753BBD"/>
                </a:solidFill>
              </a:rPr>
              <a:t>WELCOME</a:t>
            </a:r>
            <a:r>
              <a:rPr lang="en-US" b="1">
                <a:solidFill>
                  <a:srgbClr val="65428A"/>
                </a:solidFill>
              </a:rPr>
              <a:t>!</a:t>
            </a:r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838200" y="1097280"/>
            <a:ext cx="10515600" cy="496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microphone will be muted throughout the workshop.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may choose to have your video on or off.</a:t>
            </a:r>
            <a:endParaRPr sz="20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Rename yourself as follows: </a:t>
            </a:r>
            <a:r>
              <a:rPr lang="en-US" sz="2000">
                <a:solidFill>
                  <a:srgbClr val="753BBD"/>
                </a:solidFill>
                <a:latin typeface="Calibri"/>
                <a:ea typeface="Calibri"/>
                <a:cs typeface="Calibri"/>
                <a:sym typeface="Calibri"/>
              </a:rPr>
              <a:t>First Last – Institution Name *very important for ACT 48*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questions for the panelists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type them in the Chat area. Any not answered during the presentation will be answered at the end if time allows.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Evaluation and PowerPoint: </a:t>
            </a: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 be in the Chat area at the </a:t>
            </a:r>
            <a:r>
              <a:rPr 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the presentation.</a:t>
            </a:r>
            <a:endParaRPr sz="2000" b="1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workshop will be recorded.</a:t>
            </a: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(Link will be posted in the Members area of the PACAC website.)</a:t>
            </a:r>
            <a:endParaRPr/>
          </a:p>
          <a:p>
            <a:pPr marL="228600" lvl="0" indent="-120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**Any attendee who completes the entire workshop today will receive a Certificate of Completion via email within a week and more information on ACT 48 credits. **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Breakout Session #2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6"/>
          <p:cNvSpPr txBox="1">
            <a:spLocks noGrp="1"/>
          </p:cNvSpPr>
          <p:nvPr>
            <p:ph type="body" idx="1"/>
          </p:nvPr>
        </p:nvSpPr>
        <p:spPr>
          <a:xfrm>
            <a:off x="838200" y="2606170"/>
            <a:ext cx="10250510" cy="3048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What now? What is your next action?</a:t>
            </a:r>
            <a:endParaRPr/>
          </a:p>
          <a:p>
            <a:pPr marL="50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Who needs to hear your story?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Take-Aways 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7"/>
          <p:cNvSpPr txBox="1">
            <a:spLocks noGrp="1"/>
          </p:cNvSpPr>
          <p:nvPr>
            <p:ph type="body" idx="1"/>
          </p:nvPr>
        </p:nvSpPr>
        <p:spPr>
          <a:xfrm>
            <a:off x="838200" y="2308876"/>
            <a:ext cx="10250400" cy="3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VOTE! You are their boss!</a:t>
            </a: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State/Federal- connect with elected officials in your town</a:t>
            </a: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Participate in local school board conversation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Chapter 339- K-12 District Counseling plans/committee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Locate and connect with local powerful community members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Local groups; Western PA College Success Roundtable, Philly College Prep Roundtable, etc.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Action Alerts: emails directly to Harrisburg &amp; DC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PACAC: Advocacy Leadership Credential, Advocacy Days, DEI Subcommittee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 sz="2400">
              <a:solidFill>
                <a:srgbClr val="65428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8" descr="Image for pos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699" y="2489162"/>
            <a:ext cx="3808602" cy="3808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5B800"/>
                </a:solidFill>
              </a:rPr>
              <a:t>Resources &amp; Helpful Sites</a:t>
            </a:r>
            <a:endParaRPr>
              <a:solidFill>
                <a:srgbClr val="F5B800"/>
              </a:solidFill>
            </a:endParaRPr>
          </a:p>
        </p:txBody>
      </p:sp>
      <p:sp>
        <p:nvSpPr>
          <p:cNvPr id="140" name="Google Shape;140;p29"/>
          <p:cNvSpPr txBox="1">
            <a:spLocks noGrp="1"/>
          </p:cNvSpPr>
          <p:nvPr>
            <p:ph type="body" idx="1"/>
          </p:nvPr>
        </p:nvSpPr>
        <p:spPr>
          <a:xfrm>
            <a:off x="242350" y="2665925"/>
            <a:ext cx="11651400" cy="30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●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PACAC Government Relations: </a:t>
            </a:r>
            <a:r>
              <a:rPr lang="en-US" sz="2000" u="sng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https://www.pacac.org/government-relations-committee</a:t>
            </a:r>
            <a:endParaRPr sz="2000">
              <a:solidFill>
                <a:srgbClr val="7A5B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●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Advocacy Leadership Credential Program: </a:t>
            </a:r>
            <a:r>
              <a:rPr lang="en-US" sz="2000" u="sng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https://www.pacac.org/ALC-Program</a:t>
            </a:r>
            <a:endParaRPr sz="2000">
              <a:solidFill>
                <a:srgbClr val="7A5B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●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Diversity, Equity, &amp; Inclusion Resources: </a:t>
            </a:r>
            <a:r>
              <a:rPr lang="en-US" sz="1900" u="sng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https://docs.google.com/document/d/15NZgdMjnslOvUjjpXSj2Zeuq1_x-0XdXTZcP6qw3Wns/edit</a:t>
            </a:r>
            <a:endParaRPr sz="1900">
              <a:solidFill>
                <a:srgbClr val="7A5B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●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Find Your Legislators:</a:t>
            </a:r>
            <a:endParaRPr sz="2000">
              <a:solidFill>
                <a:srgbClr val="7A5B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○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PA  </a:t>
            </a:r>
            <a:r>
              <a:rPr lang="en-US" sz="2000" u="sng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https://www.legis.state.pa.us/cfdocs/legis/home/findyourlegislator/</a:t>
            </a: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7A5BB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5BB5"/>
              </a:buClr>
              <a:buSzPts val="2000"/>
              <a:buChar char="○"/>
            </a:pPr>
            <a:r>
              <a:rPr lang="en-US" sz="2000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</a:rPr>
              <a:t>DC - House &amp; Senate - </a:t>
            </a:r>
            <a:r>
              <a:rPr lang="en-US" sz="2000" u="sng">
                <a:solidFill>
                  <a:srgbClr val="7A5BB5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https://www.usa.gov/elected-officials</a:t>
            </a:r>
            <a:endParaRPr sz="3300">
              <a:solidFill>
                <a:srgbClr val="7A5BB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0"/>
          <p:cNvSpPr txBox="1">
            <a:spLocks noGrp="1"/>
          </p:cNvSpPr>
          <p:nvPr>
            <p:ph type="body" idx="1"/>
          </p:nvPr>
        </p:nvSpPr>
        <p:spPr>
          <a:xfrm>
            <a:off x="552450" y="335597"/>
            <a:ext cx="10515600" cy="5661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79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 b="1">
                <a:latin typeface="Calibri"/>
                <a:ea typeface="Calibri"/>
                <a:cs typeface="Calibri"/>
                <a:sym typeface="Calibri"/>
              </a:rPr>
              <a:t>Please use the **Evaluation** link in the Chat area to complete the short survey.</a:t>
            </a:r>
            <a:endParaRPr/>
          </a:p>
          <a:p>
            <a:pPr marL="22860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You can download the PPT documents from the Chat.</a:t>
            </a:r>
            <a:endParaRPr/>
          </a:p>
          <a:p>
            <a:pPr marL="22860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This recording will be available on PACAC website in about a week!</a:t>
            </a:r>
            <a:endParaRPr/>
          </a:p>
          <a:p>
            <a:pPr marL="228600" lvl="0" indent="-50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rgbClr val="7A5B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b="1">
                <a:solidFill>
                  <a:srgbClr val="7A5BB5"/>
                </a:solidFill>
              </a:rPr>
              <a:t>SAVE THE DATE!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>
                <a:solidFill>
                  <a:srgbClr val="7A5BB5"/>
                </a:solidFill>
              </a:rPr>
              <a:t>New topics will be offered 3</a:t>
            </a:r>
            <a:r>
              <a:rPr lang="en-US" baseline="30000">
                <a:solidFill>
                  <a:srgbClr val="7A5BB5"/>
                </a:solidFill>
              </a:rPr>
              <a:t>rd</a:t>
            </a:r>
            <a:r>
              <a:rPr lang="en-US">
                <a:solidFill>
                  <a:srgbClr val="7A5BB5"/>
                </a:solidFill>
              </a:rPr>
              <a:t> Tuesday of every month in 2021!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b="1" u="sng">
                <a:solidFill>
                  <a:schemeClr val="hlink"/>
                </a:solidFill>
                <a:hlinkClick r:id="rId3"/>
              </a:rPr>
              <a:t>https://pacac.memberclicks.net/online-workshops</a:t>
            </a:r>
            <a:endParaRPr b="1" u="sng">
              <a:solidFill>
                <a:schemeClr val="hlink"/>
              </a:solidFill>
            </a:endParaRPr>
          </a:p>
          <a:p>
            <a:pPr marL="228600" lvl="0" indent="-50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rgbClr val="7A5B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/>
        </p:nvSpPr>
        <p:spPr>
          <a:xfrm>
            <a:off x="116800" y="2135825"/>
            <a:ext cx="4521900" cy="39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5B800"/>
              </a:buClr>
              <a:buSzPts val="3550"/>
              <a:buFont typeface="Calibri"/>
              <a:buNone/>
            </a:pPr>
            <a:r>
              <a:rPr lang="en-US" sz="3550" b="1" i="0" u="none" strike="noStrike" cap="none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Professional Development, Collaboration, Advocacy, Support, and Friendship</a:t>
            </a:r>
            <a:endParaRPr sz="1800" b="0" i="0" u="none" strike="noStrike" cap="none"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5225" y="1626888"/>
            <a:ext cx="6984025" cy="41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838200" y="1268730"/>
            <a:ext cx="10515600" cy="421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753BBD"/>
                </a:solidFill>
                <a:latin typeface="Calibri"/>
                <a:ea typeface="Calibri"/>
                <a:cs typeface="Calibri"/>
                <a:sym typeface="Calibri"/>
              </a:rPr>
              <a:t>Reminder</a:t>
            </a:r>
            <a:br>
              <a:rPr lang="en-US" sz="5400" b="1">
                <a:solidFill>
                  <a:srgbClr val="65428A"/>
                </a:solidFill>
              </a:rPr>
            </a:br>
            <a:endParaRPr sz="5400"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2434590" y="1791335"/>
            <a:ext cx="745236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3600"/>
              <a:buNone/>
            </a:pPr>
            <a:r>
              <a:rPr lang="en-US" sz="3600">
                <a:solidFill>
                  <a:srgbClr val="753BBD"/>
                </a:solidFill>
              </a:rPr>
              <a:t>As with all PACAC Presentations, the inclusion of any presenter or content is not an endorsement by PACAC or any of its representatives.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ctrTitle"/>
          </p:nvPr>
        </p:nvSpPr>
        <p:spPr>
          <a:xfrm>
            <a:off x="1524000" y="1985351"/>
            <a:ext cx="9144000" cy="2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5400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Lunch &amp; Learn Session IV:</a:t>
            </a:r>
            <a:br>
              <a:rPr lang="en-US" sz="4400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Influencing Your Local Community &amp; State Toward Inclusivity &amp; Equity</a:t>
            </a:r>
            <a:endParaRPr sz="4000"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0"/>
          <p:cNvSpPr txBox="1">
            <a:spLocks noGrp="1"/>
          </p:cNvSpPr>
          <p:nvPr>
            <p:ph type="subTitle" idx="1"/>
          </p:nvPr>
        </p:nvSpPr>
        <p:spPr>
          <a:xfrm>
            <a:off x="1524000" y="401648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rgbClr val="65428A"/>
                </a:solidFill>
              </a:rPr>
              <a:t>Ian Harkness, Malvern Preparatory School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rgbClr val="65428A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rgbClr val="65428A"/>
                </a:solidFill>
              </a:rPr>
              <a:t>Joni Klopp, Kutztown University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rgbClr val="65428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838200" y="2606170"/>
            <a:ext cx="10250510" cy="1645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Personal/Professional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Why do we do what we do?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</a:rPr>
              <a:t>Breakout Sessions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>
            <a:off x="970800" y="2814980"/>
            <a:ext cx="10250400" cy="31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753BBD"/>
              </a:buClr>
              <a:buSzPts val="2400"/>
              <a:buChar char="▪"/>
            </a:pPr>
            <a:r>
              <a:rPr lang="en-US">
                <a:solidFill>
                  <a:srgbClr val="753BBD"/>
                </a:solidFill>
              </a:rPr>
              <a:t>You will be divided into breakout of approximate equal size, and your group will remain the same.</a:t>
            </a:r>
            <a:endParaRPr>
              <a:solidFill>
                <a:srgbClr val="753BBD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2400"/>
              <a:buChar char="▪"/>
            </a:pPr>
            <a:r>
              <a:rPr lang="en-US">
                <a:solidFill>
                  <a:srgbClr val="753BBD"/>
                </a:solidFill>
              </a:rPr>
              <a:t>Please pay attention to your </a:t>
            </a:r>
            <a:r>
              <a:rPr lang="en-US" b="1">
                <a:solidFill>
                  <a:srgbClr val="753BBD"/>
                </a:solidFill>
              </a:rPr>
              <a:t>breakout room number</a:t>
            </a:r>
            <a:r>
              <a:rPr lang="en-US">
                <a:solidFill>
                  <a:srgbClr val="753BBD"/>
                </a:solidFill>
              </a:rPr>
              <a:t>.</a:t>
            </a:r>
            <a:endParaRPr>
              <a:solidFill>
                <a:srgbClr val="753BBD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2400"/>
              <a:buChar char="▪"/>
            </a:pPr>
            <a:r>
              <a:rPr lang="en-US">
                <a:solidFill>
                  <a:srgbClr val="753BBD"/>
                </a:solidFill>
              </a:rPr>
              <a:t>We’ll ask each room to pick a </a:t>
            </a:r>
            <a:r>
              <a:rPr lang="en-US" b="1">
                <a:solidFill>
                  <a:srgbClr val="753BBD"/>
                </a:solidFill>
              </a:rPr>
              <a:t>representative</a:t>
            </a:r>
            <a:r>
              <a:rPr lang="en-US">
                <a:solidFill>
                  <a:srgbClr val="753BBD"/>
                </a:solidFill>
              </a:rPr>
              <a:t> that will share with the entire group some of the highlights of your discussion.</a:t>
            </a:r>
            <a:endParaRPr>
              <a:solidFill>
                <a:srgbClr val="753BBD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753BBD"/>
              </a:buClr>
              <a:buSzPts val="2400"/>
              <a:buChar char="▪"/>
            </a:pPr>
            <a:r>
              <a:rPr lang="en-US">
                <a:solidFill>
                  <a:srgbClr val="753BBD"/>
                </a:solidFill>
              </a:rPr>
              <a:t>We encourage you to have your camera on and really lean in to these conversations!</a:t>
            </a:r>
            <a:endParaRPr>
              <a:solidFill>
                <a:srgbClr val="753BB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Breakout Session #1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1"/>
          </p:nvPr>
        </p:nvSpPr>
        <p:spPr>
          <a:xfrm>
            <a:off x="838200" y="2308874"/>
            <a:ext cx="10250510" cy="3048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What challenges regarding DEI have you experienced in your personal and professional life?</a:t>
            </a:r>
            <a:endParaRPr/>
          </a:p>
          <a:p>
            <a:pPr marL="50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How did you approach the situation? Did you know the solution? Did you know who was best to provide help?</a:t>
            </a:r>
            <a:endParaRPr/>
          </a:p>
          <a:p>
            <a:pPr marL="50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Who did you turn to?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Advocacy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838200" y="2606170"/>
            <a:ext cx="10250510" cy="3048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Advocacy is an activity by an individual or group which aims to influence decisions within politics, economic, and social systems and institutions.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The act or process of supporting a cause or proposal.</a:t>
            </a:r>
            <a:endParaRPr/>
          </a:p>
          <a:p>
            <a:pPr marL="50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Data is helpful, but don’t underestimate the power of personal stories.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You are the expert! Legislators work for you.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838200" y="1661375"/>
            <a:ext cx="10515600" cy="6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5B800"/>
                </a:solidFill>
                <a:latin typeface="Calibri"/>
                <a:ea typeface="Calibri"/>
                <a:cs typeface="Calibri"/>
                <a:sym typeface="Calibri"/>
              </a:rPr>
              <a:t>Advocacy</a:t>
            </a:r>
            <a:endParaRPr>
              <a:solidFill>
                <a:srgbClr val="F5B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838200" y="2606170"/>
            <a:ext cx="10250510" cy="3048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It’s not enough to be pro-cause, you must be anti-discrimination.</a:t>
            </a:r>
            <a:endParaRPr/>
          </a:p>
          <a:p>
            <a:pPr marL="50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65428A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sz="2400">
                <a:solidFill>
                  <a:srgbClr val="65428A"/>
                </a:solidFill>
              </a:rPr>
              <a:t>You’ve got to get your hands dirty! </a:t>
            </a:r>
            <a:endParaRPr/>
          </a:p>
        </p:txBody>
      </p:sp>
      <p:pic>
        <p:nvPicPr>
          <p:cNvPr id="115" name="Google Shape;115;p25" descr="Charlie Anderson Quote: “If we don't try, we don't do and if we don't do  why are we here on earth?” (7 wallpapers) - Quotefanc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5380" y="4005744"/>
            <a:ext cx="4541239" cy="2554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CAC Body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CAC Master Opening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Macintosh PowerPoint</Application>
  <PresentationFormat>Widescreen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PACAC Body Slides</vt:lpstr>
      <vt:lpstr>PACAC Master Opening Slides</vt:lpstr>
      <vt:lpstr>WELCOME!</vt:lpstr>
      <vt:lpstr>PowerPoint Presentation</vt:lpstr>
      <vt:lpstr>Reminder </vt:lpstr>
      <vt:lpstr>Lunch &amp; Learn Session IV: Influencing Your Local Community &amp; State Toward Inclusivity &amp; Equity</vt:lpstr>
      <vt:lpstr>Introductions</vt:lpstr>
      <vt:lpstr>Breakout Sessions</vt:lpstr>
      <vt:lpstr>Breakout Session #1</vt:lpstr>
      <vt:lpstr>Advocacy</vt:lpstr>
      <vt:lpstr>Advocacy</vt:lpstr>
      <vt:lpstr>Breakout Session #2</vt:lpstr>
      <vt:lpstr>Take-Aways </vt:lpstr>
      <vt:lpstr>THANK YOU</vt:lpstr>
      <vt:lpstr>Resources &amp; Helpful Sites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cp:lastModifiedBy>Microsoft Office User</cp:lastModifiedBy>
  <cp:revision>1</cp:revision>
  <dcterms:modified xsi:type="dcterms:W3CDTF">2020-12-14T16:16:52Z</dcterms:modified>
</cp:coreProperties>
</file>